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960120"/>
            <a:ext cx="10637215" cy="274320"/>
          </a:xfrm>
          <a:prstGeom prst="rect">
            <a:avLst/>
          </a:prstGeom>
          <a:noFill/>
        </p:spPr>
        <p:txBody>
          <a:bodyPr wrap="square" anchor="t" lIns="0" rIns="0" tIns="0" bIns="0">
            <a:spAutoFit/>
          </a:bodyPr>
          <a:lstStyle/>
          <a:p>
            <a:pPr algn="l">
              <a:lnSpc>
                <a:spcPct val="125000"/>
              </a:lnSpc>
            </a:pPr>
            <a:r>
              <a:rPr sz="1050" b="0" spc="240">
                <a:solidFill>
                  <a:srgbClr val="3DF5A0"/>
                </a:solidFill>
                <a:latin typeface="JetBrains Mono"/>
              </a:rPr>
              <a:t>CONFIDENTIAL · FOR PROFESSIONAL &amp; QUALIFIED INVESTORS ONLY</a:t>
            </a:r>
          </a:p>
        </p:txBody>
      </p:sp>
      <p:sp>
        <p:nvSpPr>
          <p:cNvPr id="5" name="Rectangle 4"/>
          <p:cNvSpPr/>
          <p:nvPr/>
        </p:nvSpPr>
        <p:spPr>
          <a:xfrm>
            <a:off x="777240" y="1600200"/>
            <a:ext cx="173736" cy="17373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06424" y="1554480"/>
            <a:ext cx="3657600" cy="329184"/>
          </a:xfrm>
          <a:prstGeom prst="rect">
            <a:avLst/>
          </a:prstGeom>
          <a:noFill/>
        </p:spPr>
        <p:txBody>
          <a:bodyPr wrap="square" anchor="t" lIns="0" rIns="0" tIns="0" bIns="0">
            <a:spAutoFit/>
          </a:bodyPr>
          <a:lstStyle/>
          <a:p>
            <a:pPr algn="l">
              <a:lnSpc>
                <a:spcPct val="125000"/>
              </a:lnSpc>
            </a:pPr>
            <a:r>
              <a:rPr sz="2000" b="0" spc="150">
                <a:solidFill>
                  <a:srgbClr val="F5F7FA"/>
                </a:solidFill>
                <a:latin typeface="JetBrains Mono"/>
              </a:rPr>
              <a:t>P1731</a:t>
            </a:r>
          </a:p>
        </p:txBody>
      </p:sp>
      <p:sp>
        <p:nvSpPr>
          <p:cNvPr id="7" name="TextBox 6"/>
          <p:cNvSpPr txBox="1"/>
          <p:nvPr/>
        </p:nvSpPr>
        <p:spPr>
          <a:xfrm>
            <a:off x="777240" y="2103120"/>
            <a:ext cx="10637215" cy="1280160"/>
          </a:xfrm>
          <a:prstGeom prst="rect">
            <a:avLst/>
          </a:prstGeom>
          <a:noFill/>
        </p:spPr>
        <p:txBody>
          <a:bodyPr wrap="square" anchor="t" lIns="0" rIns="0" tIns="0" bIns="0">
            <a:spAutoFit/>
          </a:bodyPr>
          <a:lstStyle/>
          <a:p>
            <a:pPr algn="l">
              <a:lnSpc>
                <a:spcPct val="95000"/>
              </a:lnSpc>
            </a:pPr>
            <a:r>
              <a:rPr sz="7600" b="1">
                <a:solidFill>
                  <a:srgbClr val="F5F7FA"/>
                </a:solidFill>
                <a:latin typeface="Inter"/>
              </a:rPr>
              <a:t>Fund </a:t>
            </a:r>
            <a:r>
              <a:rPr sz="7600" b="1">
                <a:solidFill>
                  <a:srgbClr val="3DF5A0"/>
                </a:solidFill>
                <a:latin typeface="Inter"/>
              </a:rPr>
              <a:t>I</a:t>
            </a:r>
          </a:p>
        </p:txBody>
      </p:sp>
      <p:sp>
        <p:nvSpPr>
          <p:cNvPr id="8" name="TextBox 7"/>
          <p:cNvSpPr txBox="1"/>
          <p:nvPr/>
        </p:nvSpPr>
        <p:spPr>
          <a:xfrm>
            <a:off x="777240" y="3401568"/>
            <a:ext cx="8412480" cy="365760"/>
          </a:xfrm>
          <a:prstGeom prst="rect">
            <a:avLst/>
          </a:prstGeom>
          <a:noFill/>
        </p:spPr>
        <p:txBody>
          <a:bodyPr wrap="square" anchor="t" lIns="0" rIns="0" tIns="0" bIns="0">
            <a:spAutoFit/>
          </a:bodyPr>
          <a:lstStyle/>
          <a:p>
            <a:pPr algn="l">
              <a:lnSpc>
                <a:spcPct val="125000"/>
              </a:lnSpc>
            </a:pPr>
            <a:r>
              <a:rPr sz="1900" b="1">
                <a:solidFill>
                  <a:srgbClr val="F5F7FA"/>
                </a:solidFill>
                <a:latin typeface="Inter"/>
              </a:rPr>
              <a:t>Systematic U.S. Equity — driven by volatility.</a:t>
            </a:r>
          </a:p>
        </p:txBody>
      </p:sp>
      <p:sp>
        <p:nvSpPr>
          <p:cNvPr id="9" name="TextBox 8"/>
          <p:cNvSpPr txBox="1"/>
          <p:nvPr/>
        </p:nvSpPr>
        <p:spPr>
          <a:xfrm>
            <a:off x="777240" y="3858768"/>
            <a:ext cx="7680960" cy="914400"/>
          </a:xfrm>
          <a:prstGeom prst="rect">
            <a:avLst/>
          </a:prstGeom>
          <a:noFill/>
        </p:spPr>
        <p:txBody>
          <a:bodyPr wrap="square" anchor="t" lIns="0" rIns="0" tIns="0" bIns="0">
            <a:spAutoFit/>
          </a:bodyPr>
          <a:lstStyle/>
          <a:p>
            <a:pPr algn="l">
              <a:lnSpc>
                <a:spcPct val="142000"/>
              </a:lnSpc>
            </a:pPr>
            <a:r>
              <a:rPr sz="1300" b="0">
                <a:solidFill>
                  <a:srgbClr val="9AA4B2"/>
                </a:solidFill>
                <a:latin typeface="Inter"/>
              </a:rPr>
              <a:t>An agile, independent quantitative investment boutique translating market volatility into steady U.S. equity growth, built for sophisticated German private wealth.</a:t>
            </a:r>
          </a:p>
        </p:txBody>
      </p:sp>
      <p:sp>
        <p:nvSpPr>
          <p:cNvPr id="10" name="Rectangle 9"/>
          <p:cNvSpPr/>
          <p:nvPr/>
        </p:nvSpPr>
        <p:spPr>
          <a:xfrm>
            <a:off x="777240" y="4956048"/>
            <a:ext cx="1463040" cy="1524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5212080"/>
            <a:ext cx="10637215" cy="274320"/>
          </a:xfrm>
          <a:prstGeom prst="rect">
            <a:avLst/>
          </a:prstGeom>
          <a:noFill/>
        </p:spPr>
        <p:txBody>
          <a:bodyPr wrap="square" anchor="t" lIns="0" rIns="0" tIns="0" bIns="0">
            <a:spAutoFit/>
          </a:bodyPr>
          <a:lstStyle/>
          <a:p>
            <a:pPr algn="l">
              <a:lnSpc>
                <a:spcPct val="125000"/>
              </a:lnSpc>
            </a:pPr>
            <a:r>
              <a:rPr sz="900" b="0" spc="120">
                <a:solidFill>
                  <a:srgbClr val="5C6675"/>
                </a:solidFill>
                <a:latin typeface="JetBrains Mono"/>
              </a:rPr>
              <a:t>INVESTOR PRESENTATION     ·     JULY 2026     ·     VEHICLE: P1731 GMBH &amp; CO. KG  (REGISTERED KVG / SPECIAL AIF)</a:t>
            </a:r>
          </a:p>
        </p:txBody>
      </p:sp>
      <p:sp>
        <p:nvSpPr>
          <p:cNvPr id="12" name="Rectangle 11"/>
          <p:cNvSpPr/>
          <p:nvPr/>
        </p:nvSpPr>
        <p:spPr>
          <a:xfrm>
            <a:off x="0" y="6821424"/>
            <a:ext cx="1108335" cy="3657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310896"/>
            <a:ext cx="3657600" cy="256032"/>
          </a:xfrm>
          <a:prstGeom prst="rect">
            <a:avLst/>
          </a:prstGeom>
          <a:noFill/>
        </p:spPr>
        <p:txBody>
          <a:bodyPr wrap="square" anchor="t" lIns="0" rIns="0" tIns="0" bIns="0">
            <a:spAutoFit/>
          </a:bodyPr>
          <a:lstStyle/>
          <a:p>
            <a:pPr algn="l">
              <a:lnSpc>
                <a:spcPct val="125000"/>
              </a:lnSpc>
            </a:pPr>
            <a:r>
              <a:rPr sz="1100" b="0">
                <a:solidFill>
                  <a:srgbClr val="3DF5A0"/>
                </a:solidFill>
                <a:latin typeface="JetBrains Mono"/>
              </a:rPr>
              <a:t>■  </a:t>
            </a:r>
            <a:r>
              <a:rPr sz="1100" b="0">
                <a:solidFill>
                  <a:srgbClr val="F5F7FA"/>
                </a:solidFill>
                <a:latin typeface="JetBrains Mono"/>
              </a:rPr>
              <a:t>P1731</a:t>
            </a:r>
            <a:r>
              <a:rPr sz="1100" b="0">
                <a:solidFill>
                  <a:srgbClr val="5C6675"/>
                </a:solidFill>
                <a:latin typeface="JetBrains Mono"/>
              </a:rPr>
              <a:t>  ·  Fund I</a:t>
            </a:r>
          </a:p>
        </p:txBody>
      </p:sp>
      <p:sp>
        <p:nvSpPr>
          <p:cNvPr id="4" name="TextBox 3"/>
          <p:cNvSpPr txBox="1"/>
          <p:nvPr/>
        </p:nvSpPr>
        <p:spPr>
          <a:xfrm>
            <a:off x="5928055" y="310896"/>
            <a:ext cx="5486400" cy="256032"/>
          </a:xfrm>
          <a:prstGeom prst="rect">
            <a:avLst/>
          </a:prstGeom>
          <a:noFill/>
        </p:spPr>
        <p:txBody>
          <a:bodyPr wrap="square" anchor="t" lIns="0" rIns="0" tIns="0" bIns="0">
            <a:spAutoFit/>
          </a:bodyPr>
          <a:lstStyle/>
          <a:p>
            <a:pPr algn="r">
              <a:lnSpc>
                <a:spcPct val="125000"/>
              </a:lnSpc>
            </a:pPr>
            <a:r>
              <a:rPr sz="850" b="0" spc="160">
                <a:solidFill>
                  <a:srgbClr val="5C6675"/>
                </a:solidFill>
                <a:latin typeface="JetBrains Mono"/>
              </a:rPr>
              <a:t>CONFIDENTIAL · PROFESSIONAL INVESTORS ONLY</a:t>
            </a:r>
          </a:p>
        </p:txBody>
      </p:sp>
      <p:sp>
        <p:nvSpPr>
          <p:cNvPr id="5" name="TextBox 4"/>
          <p:cNvSpPr txBox="1"/>
          <p:nvPr/>
        </p:nvSpPr>
        <p:spPr>
          <a:xfrm>
            <a:off x="777240" y="6291072"/>
            <a:ext cx="1828800" cy="256032"/>
          </a:xfrm>
          <a:prstGeom prst="rect">
            <a:avLst/>
          </a:prstGeom>
          <a:noFill/>
        </p:spPr>
        <p:txBody>
          <a:bodyPr wrap="square" anchor="t" lIns="0" rIns="0" tIns="0" bIns="0">
            <a:spAutoFit/>
          </a:bodyPr>
          <a:lstStyle/>
          <a:p>
            <a:pPr algn="l">
              <a:lnSpc>
                <a:spcPct val="125000"/>
              </a:lnSpc>
            </a:pPr>
            <a:r>
              <a:rPr sz="900" b="0">
                <a:solidFill>
                  <a:srgbClr val="5C6675"/>
                </a:solidFill>
                <a:latin typeface="JetBrains Mono"/>
              </a:rPr>
              <a:t>10 / 11</a:t>
            </a:r>
          </a:p>
        </p:txBody>
      </p:sp>
      <p:sp>
        <p:nvSpPr>
          <p:cNvPr id="6" name="Rectangle 5"/>
          <p:cNvSpPr/>
          <p:nvPr/>
        </p:nvSpPr>
        <p:spPr>
          <a:xfrm>
            <a:off x="0" y="6821424"/>
            <a:ext cx="11083359" cy="3657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841248"/>
            <a:ext cx="256032" cy="1524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61288" y="731520"/>
            <a:ext cx="8229600" cy="274320"/>
          </a:xfrm>
          <a:prstGeom prst="rect">
            <a:avLst/>
          </a:prstGeom>
          <a:noFill/>
        </p:spPr>
        <p:txBody>
          <a:bodyPr wrap="square" anchor="t" lIns="0" rIns="0" tIns="0" bIns="0">
            <a:spAutoFit/>
          </a:bodyPr>
          <a:lstStyle/>
          <a:p>
            <a:pPr algn="l">
              <a:lnSpc>
                <a:spcPct val="125000"/>
              </a:lnSpc>
            </a:pPr>
            <a:r>
              <a:rPr sz="1050" b="0" spc="240">
                <a:solidFill>
                  <a:srgbClr val="3DF5A0"/>
                </a:solidFill>
                <a:latin typeface="JetBrains Mono"/>
              </a:rPr>
              <a:t>09 — TEAM &amp; GOVERNANCE</a:t>
            </a:r>
          </a:p>
        </p:txBody>
      </p:sp>
      <p:sp>
        <p:nvSpPr>
          <p:cNvPr id="9" name="TextBox 8"/>
          <p:cNvSpPr txBox="1"/>
          <p:nvPr/>
        </p:nvSpPr>
        <p:spPr>
          <a:xfrm>
            <a:off x="777240" y="1143000"/>
            <a:ext cx="10637215" cy="1005840"/>
          </a:xfrm>
          <a:prstGeom prst="rect">
            <a:avLst/>
          </a:prstGeom>
          <a:noFill/>
        </p:spPr>
        <p:txBody>
          <a:bodyPr wrap="square" anchor="t" lIns="0" rIns="0" tIns="0" bIns="0">
            <a:spAutoFit/>
          </a:bodyPr>
          <a:lstStyle/>
          <a:p>
            <a:pPr algn="l">
              <a:lnSpc>
                <a:spcPct val="102000"/>
              </a:lnSpc>
            </a:pPr>
            <a:r>
              <a:rPr sz="3400" b="1">
                <a:solidFill>
                  <a:srgbClr val="F5F7FA"/>
                </a:solidFill>
                <a:latin typeface="Inter"/>
              </a:rPr>
              <a:t>Aligned, and invested alongside you.</a:t>
            </a:r>
          </a:p>
        </p:txBody>
      </p:sp>
      <p:sp>
        <p:nvSpPr>
          <p:cNvPr id="10" name="Rectangle 9"/>
          <p:cNvSpPr/>
          <p:nvPr/>
        </p:nvSpPr>
        <p:spPr>
          <a:xfrm>
            <a:off x="777240" y="2148840"/>
            <a:ext cx="5227167" cy="251460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1124712" y="2459736"/>
            <a:ext cx="420624" cy="420624"/>
          </a:xfrm>
          <a:prstGeom prst="ellipse">
            <a:avLst/>
          </a:prstGeom>
          <a:no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24712" y="2551176"/>
            <a:ext cx="420624" cy="237744"/>
          </a:xfrm>
          <a:prstGeom prst="rect">
            <a:avLst/>
          </a:prstGeom>
          <a:noFill/>
        </p:spPr>
        <p:txBody>
          <a:bodyPr wrap="square" anchor="t" lIns="0" rIns="0" tIns="0" bIns="0">
            <a:spAutoFit/>
          </a:bodyPr>
          <a:lstStyle/>
          <a:p>
            <a:pPr algn="ctr">
              <a:lnSpc>
                <a:spcPct val="125000"/>
              </a:lnSpc>
            </a:pPr>
            <a:r>
              <a:rPr sz="1000" b="1">
                <a:solidFill>
                  <a:srgbClr val="3DF5A0"/>
                </a:solidFill>
                <a:latin typeface="JetBrains Mono"/>
              </a:rPr>
              <a:t>PU</a:t>
            </a:r>
          </a:p>
        </p:txBody>
      </p:sp>
      <p:sp>
        <p:nvSpPr>
          <p:cNvPr id="13" name="TextBox 12"/>
          <p:cNvSpPr txBox="1"/>
          <p:nvPr/>
        </p:nvSpPr>
        <p:spPr>
          <a:xfrm>
            <a:off x="1124712" y="3008376"/>
            <a:ext cx="4532223" cy="274320"/>
          </a:xfrm>
          <a:prstGeom prst="rect">
            <a:avLst/>
          </a:prstGeom>
          <a:noFill/>
        </p:spPr>
        <p:txBody>
          <a:bodyPr wrap="square" anchor="t" lIns="0" rIns="0" tIns="0" bIns="0">
            <a:spAutoFit/>
          </a:bodyPr>
          <a:lstStyle/>
          <a:p>
            <a:pPr algn="l">
              <a:lnSpc>
                <a:spcPct val="125000"/>
              </a:lnSpc>
            </a:pPr>
            <a:r>
              <a:rPr sz="1450" b="1">
                <a:solidFill>
                  <a:srgbClr val="F5F7FA"/>
                </a:solidFill>
                <a:latin typeface="Inter"/>
              </a:rPr>
              <a:t>Patrick Heinrich Uhrich</a:t>
            </a:r>
          </a:p>
        </p:txBody>
      </p:sp>
      <p:sp>
        <p:nvSpPr>
          <p:cNvPr id="14" name="TextBox 13"/>
          <p:cNvSpPr txBox="1"/>
          <p:nvPr/>
        </p:nvSpPr>
        <p:spPr>
          <a:xfrm>
            <a:off x="1124712" y="3300984"/>
            <a:ext cx="4532223" cy="219456"/>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FOUNDER &amp; LEAD PORTFOLIO MANAGER</a:t>
            </a:r>
          </a:p>
        </p:txBody>
      </p:sp>
      <p:sp>
        <p:nvSpPr>
          <p:cNvPr id="15" name="TextBox 14"/>
          <p:cNvSpPr txBox="1"/>
          <p:nvPr/>
        </p:nvSpPr>
        <p:spPr>
          <a:xfrm>
            <a:off x="1124712" y="3611880"/>
            <a:ext cx="4532223" cy="777240"/>
          </a:xfrm>
          <a:prstGeom prst="rect">
            <a:avLst/>
          </a:prstGeom>
          <a:noFill/>
        </p:spPr>
        <p:txBody>
          <a:bodyPr wrap="square" anchor="t" lIns="0" rIns="0" tIns="0" bIns="0">
            <a:spAutoFit/>
          </a:bodyPr>
          <a:lstStyle/>
          <a:p>
            <a:pPr algn="l">
              <a:lnSpc>
                <a:spcPct val="134000"/>
              </a:lnSpc>
            </a:pPr>
            <a:r>
              <a:rPr sz="950" b="0">
                <a:solidFill>
                  <a:srgbClr val="9AA4B2"/>
                </a:solidFill>
                <a:latin typeface="Inter"/>
              </a:rPr>
              <a:t>Background in proprietary trading and asset management, with an entrepreneurial track record of managing proprietary assets. As the principal driver of the fund, he is solely responsible for trading execution, risk management and portfolio construction — a highly risk-averse, disciplined style that prioritises rigorous drawdown avoidance and data-driven opportunity selection over static market exposure.</a:t>
            </a:r>
          </a:p>
        </p:txBody>
      </p:sp>
      <p:sp>
        <p:nvSpPr>
          <p:cNvPr id="16" name="Rectangle 15"/>
          <p:cNvSpPr/>
          <p:nvPr/>
        </p:nvSpPr>
        <p:spPr>
          <a:xfrm>
            <a:off x="6187287" y="2148840"/>
            <a:ext cx="5227167" cy="251460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6534759" y="2459736"/>
            <a:ext cx="420624" cy="420624"/>
          </a:xfrm>
          <a:prstGeom prst="ellipse">
            <a:avLst/>
          </a:prstGeom>
          <a:no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534759" y="2551176"/>
            <a:ext cx="420624" cy="237744"/>
          </a:xfrm>
          <a:prstGeom prst="rect">
            <a:avLst/>
          </a:prstGeom>
          <a:noFill/>
        </p:spPr>
        <p:txBody>
          <a:bodyPr wrap="square" anchor="t" lIns="0" rIns="0" tIns="0" bIns="0">
            <a:spAutoFit/>
          </a:bodyPr>
          <a:lstStyle/>
          <a:p>
            <a:pPr algn="ctr">
              <a:lnSpc>
                <a:spcPct val="125000"/>
              </a:lnSpc>
            </a:pPr>
            <a:r>
              <a:rPr sz="1000" b="1">
                <a:solidFill>
                  <a:srgbClr val="3DF5A0"/>
                </a:solidFill>
                <a:latin typeface="JetBrains Mono"/>
              </a:rPr>
              <a:t>SB</a:t>
            </a:r>
          </a:p>
        </p:txBody>
      </p:sp>
      <p:sp>
        <p:nvSpPr>
          <p:cNvPr id="19" name="TextBox 18"/>
          <p:cNvSpPr txBox="1"/>
          <p:nvPr/>
        </p:nvSpPr>
        <p:spPr>
          <a:xfrm>
            <a:off x="6534759" y="3008376"/>
            <a:ext cx="4532223" cy="274320"/>
          </a:xfrm>
          <a:prstGeom prst="rect">
            <a:avLst/>
          </a:prstGeom>
          <a:noFill/>
        </p:spPr>
        <p:txBody>
          <a:bodyPr wrap="square" anchor="t" lIns="0" rIns="0" tIns="0" bIns="0">
            <a:spAutoFit/>
          </a:bodyPr>
          <a:lstStyle/>
          <a:p>
            <a:pPr algn="l">
              <a:lnSpc>
                <a:spcPct val="125000"/>
              </a:lnSpc>
            </a:pPr>
            <a:r>
              <a:rPr sz="1450" b="1">
                <a:solidFill>
                  <a:srgbClr val="F5F7FA"/>
                </a:solidFill>
                <a:latin typeface="Inter"/>
              </a:rPr>
              <a:t>Sarkis Bisanz</a:t>
            </a:r>
          </a:p>
        </p:txBody>
      </p:sp>
      <p:sp>
        <p:nvSpPr>
          <p:cNvPr id="20" name="TextBox 19"/>
          <p:cNvSpPr txBox="1"/>
          <p:nvPr/>
        </p:nvSpPr>
        <p:spPr>
          <a:xfrm>
            <a:off x="6534759" y="3300984"/>
            <a:ext cx="4532223" cy="219456"/>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RESEARCH &amp; STRATEGIC COMMUNICATIONS</a:t>
            </a:r>
          </a:p>
        </p:txBody>
      </p:sp>
      <p:sp>
        <p:nvSpPr>
          <p:cNvPr id="21" name="TextBox 20"/>
          <p:cNvSpPr txBox="1"/>
          <p:nvPr/>
        </p:nvSpPr>
        <p:spPr>
          <a:xfrm>
            <a:off x="6534759" y="3611880"/>
            <a:ext cx="4532223" cy="777240"/>
          </a:xfrm>
          <a:prstGeom prst="rect">
            <a:avLst/>
          </a:prstGeom>
          <a:noFill/>
        </p:spPr>
        <p:txBody>
          <a:bodyPr wrap="square" anchor="t" lIns="0" rIns="0" tIns="0" bIns="0">
            <a:spAutoFit/>
          </a:bodyPr>
          <a:lstStyle/>
          <a:p>
            <a:pPr algn="l">
              <a:lnSpc>
                <a:spcPct val="134000"/>
              </a:lnSpc>
            </a:pPr>
            <a:r>
              <a:rPr sz="950" b="0">
                <a:solidFill>
                  <a:srgbClr val="9AA4B2"/>
                </a:solidFill>
                <a:latin typeface="Inter"/>
              </a:rPr>
              <a:t>Background in politics, public relations and strategic communications. Acts as a strategic sparring partner to the Portfolio Manager, offering qualitative perspectives and managing investor relations — while execution remains strictly governed by the Founder.</a:t>
            </a:r>
          </a:p>
        </p:txBody>
      </p:sp>
      <p:sp>
        <p:nvSpPr>
          <p:cNvPr id="22" name="TextBox 21"/>
          <p:cNvSpPr txBox="1"/>
          <p:nvPr/>
        </p:nvSpPr>
        <p:spPr>
          <a:xfrm>
            <a:off x="777240" y="4892040"/>
            <a:ext cx="3271418"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REGULATORY STATUS</a:t>
            </a:r>
          </a:p>
        </p:txBody>
      </p:sp>
      <p:sp>
        <p:nvSpPr>
          <p:cNvPr id="23" name="TextBox 22"/>
          <p:cNvSpPr txBox="1"/>
          <p:nvPr/>
        </p:nvSpPr>
        <p:spPr>
          <a:xfrm>
            <a:off x="777240" y="5138928"/>
            <a:ext cx="3225698" cy="640080"/>
          </a:xfrm>
          <a:prstGeom prst="rect">
            <a:avLst/>
          </a:prstGeom>
          <a:noFill/>
        </p:spPr>
        <p:txBody>
          <a:bodyPr wrap="square" anchor="t" lIns="0" rIns="0" tIns="0" bIns="0">
            <a:spAutoFit/>
          </a:bodyPr>
          <a:lstStyle/>
          <a:p>
            <a:pPr algn="l">
              <a:lnSpc>
                <a:spcPct val="132000"/>
              </a:lnSpc>
            </a:pPr>
            <a:r>
              <a:rPr sz="1050" b="0">
                <a:solidFill>
                  <a:srgbClr val="9AA4B2"/>
                </a:solidFill>
                <a:latin typeface="Inter"/>
              </a:rPr>
              <a:t>Registered KVG (BaFin)</a:t>
            </a:r>
          </a:p>
        </p:txBody>
      </p:sp>
      <p:sp>
        <p:nvSpPr>
          <p:cNvPr id="24" name="TextBox 23"/>
          <p:cNvSpPr txBox="1"/>
          <p:nvPr/>
        </p:nvSpPr>
        <p:spPr>
          <a:xfrm>
            <a:off x="4322978" y="4892040"/>
            <a:ext cx="3271418"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INDEPENDENT OVERSIGHT</a:t>
            </a:r>
          </a:p>
        </p:txBody>
      </p:sp>
      <p:sp>
        <p:nvSpPr>
          <p:cNvPr id="25" name="TextBox 24"/>
          <p:cNvSpPr txBox="1"/>
          <p:nvPr/>
        </p:nvSpPr>
        <p:spPr>
          <a:xfrm>
            <a:off x="4322978" y="5138928"/>
            <a:ext cx="3225698" cy="640080"/>
          </a:xfrm>
          <a:prstGeom prst="rect">
            <a:avLst/>
          </a:prstGeom>
          <a:noFill/>
        </p:spPr>
        <p:txBody>
          <a:bodyPr wrap="square" anchor="t" lIns="0" rIns="0" tIns="0" bIns="0">
            <a:spAutoFit/>
          </a:bodyPr>
          <a:lstStyle/>
          <a:p>
            <a:pPr algn="l">
              <a:lnSpc>
                <a:spcPct val="132000"/>
              </a:lnSpc>
            </a:pPr>
            <a:r>
              <a:rPr sz="1050" b="0">
                <a:solidFill>
                  <a:srgbClr val="9AA4B2"/>
                </a:solidFill>
                <a:latin typeface="Inter"/>
              </a:rPr>
              <a:t>pbpartners, Bonn</a:t>
            </a:r>
          </a:p>
        </p:txBody>
      </p:sp>
      <p:sp>
        <p:nvSpPr>
          <p:cNvPr id="26" name="TextBox 25"/>
          <p:cNvSpPr txBox="1"/>
          <p:nvPr/>
        </p:nvSpPr>
        <p:spPr>
          <a:xfrm>
            <a:off x="7868716" y="4892040"/>
            <a:ext cx="3271418"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ESG STATUS</a:t>
            </a:r>
          </a:p>
        </p:txBody>
      </p:sp>
      <p:sp>
        <p:nvSpPr>
          <p:cNvPr id="27" name="TextBox 26"/>
          <p:cNvSpPr txBox="1"/>
          <p:nvPr/>
        </p:nvSpPr>
        <p:spPr>
          <a:xfrm>
            <a:off x="7868716" y="5138928"/>
            <a:ext cx="3225698" cy="640080"/>
          </a:xfrm>
          <a:prstGeom prst="rect">
            <a:avLst/>
          </a:prstGeom>
          <a:noFill/>
        </p:spPr>
        <p:txBody>
          <a:bodyPr wrap="square" anchor="t" lIns="0" rIns="0" tIns="0" bIns="0">
            <a:spAutoFit/>
          </a:bodyPr>
          <a:lstStyle/>
          <a:p>
            <a:pPr algn="l">
              <a:lnSpc>
                <a:spcPct val="132000"/>
              </a:lnSpc>
            </a:pPr>
            <a:r>
              <a:rPr sz="1050" b="0">
                <a:solidFill>
                  <a:srgbClr val="9AA4B2"/>
                </a:solidFill>
                <a:latin typeface="Inter"/>
              </a:rPr>
              <a:t>Article 6 (SFDR) — data-driven strategy without explicit ESG objectives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310896"/>
            <a:ext cx="3657600" cy="256032"/>
          </a:xfrm>
          <a:prstGeom prst="rect">
            <a:avLst/>
          </a:prstGeom>
          <a:noFill/>
        </p:spPr>
        <p:txBody>
          <a:bodyPr wrap="square" anchor="t" lIns="0" rIns="0" tIns="0" bIns="0">
            <a:spAutoFit/>
          </a:bodyPr>
          <a:lstStyle/>
          <a:p>
            <a:pPr algn="l">
              <a:lnSpc>
                <a:spcPct val="125000"/>
              </a:lnSpc>
            </a:pPr>
            <a:r>
              <a:rPr sz="1100" b="0">
                <a:solidFill>
                  <a:srgbClr val="3DF5A0"/>
                </a:solidFill>
                <a:latin typeface="JetBrains Mono"/>
              </a:rPr>
              <a:t>■  </a:t>
            </a:r>
            <a:r>
              <a:rPr sz="1100" b="0">
                <a:solidFill>
                  <a:srgbClr val="F5F7FA"/>
                </a:solidFill>
                <a:latin typeface="JetBrains Mono"/>
              </a:rPr>
              <a:t>P1731</a:t>
            </a:r>
            <a:r>
              <a:rPr sz="1100" b="0">
                <a:solidFill>
                  <a:srgbClr val="5C6675"/>
                </a:solidFill>
                <a:latin typeface="JetBrains Mono"/>
              </a:rPr>
              <a:t>  ·  Fund I</a:t>
            </a:r>
          </a:p>
        </p:txBody>
      </p:sp>
      <p:sp>
        <p:nvSpPr>
          <p:cNvPr id="4" name="TextBox 3"/>
          <p:cNvSpPr txBox="1"/>
          <p:nvPr/>
        </p:nvSpPr>
        <p:spPr>
          <a:xfrm>
            <a:off x="5928055" y="310896"/>
            <a:ext cx="5486400" cy="256032"/>
          </a:xfrm>
          <a:prstGeom prst="rect">
            <a:avLst/>
          </a:prstGeom>
          <a:noFill/>
        </p:spPr>
        <p:txBody>
          <a:bodyPr wrap="square" anchor="t" lIns="0" rIns="0" tIns="0" bIns="0">
            <a:spAutoFit/>
          </a:bodyPr>
          <a:lstStyle/>
          <a:p>
            <a:pPr algn="r">
              <a:lnSpc>
                <a:spcPct val="125000"/>
              </a:lnSpc>
            </a:pPr>
            <a:r>
              <a:rPr sz="850" b="0" spc="160">
                <a:solidFill>
                  <a:srgbClr val="5C6675"/>
                </a:solidFill>
                <a:latin typeface="JetBrains Mono"/>
              </a:rPr>
              <a:t>CONFIDENTIAL · PROFESSIONAL INVESTORS ONLY</a:t>
            </a:r>
          </a:p>
        </p:txBody>
      </p:sp>
      <p:sp>
        <p:nvSpPr>
          <p:cNvPr id="5" name="TextBox 4"/>
          <p:cNvSpPr txBox="1"/>
          <p:nvPr/>
        </p:nvSpPr>
        <p:spPr>
          <a:xfrm>
            <a:off x="777240" y="6291072"/>
            <a:ext cx="1828800" cy="256032"/>
          </a:xfrm>
          <a:prstGeom prst="rect">
            <a:avLst/>
          </a:prstGeom>
          <a:noFill/>
        </p:spPr>
        <p:txBody>
          <a:bodyPr wrap="square" anchor="t" lIns="0" rIns="0" tIns="0" bIns="0">
            <a:spAutoFit/>
          </a:bodyPr>
          <a:lstStyle/>
          <a:p>
            <a:pPr algn="l">
              <a:lnSpc>
                <a:spcPct val="125000"/>
              </a:lnSpc>
            </a:pPr>
            <a:r>
              <a:rPr sz="900" b="0">
                <a:solidFill>
                  <a:srgbClr val="5C6675"/>
                </a:solidFill>
                <a:latin typeface="JetBrains Mono"/>
              </a:rPr>
              <a:t>11 / 11</a:t>
            </a:r>
          </a:p>
        </p:txBody>
      </p:sp>
      <p:sp>
        <p:nvSpPr>
          <p:cNvPr id="6" name="Rectangle 5"/>
          <p:cNvSpPr/>
          <p:nvPr/>
        </p:nvSpPr>
        <p:spPr>
          <a:xfrm>
            <a:off x="0" y="6821424"/>
            <a:ext cx="12191695" cy="3657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841248"/>
            <a:ext cx="256032" cy="1524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61288" y="731520"/>
            <a:ext cx="8229600" cy="274320"/>
          </a:xfrm>
          <a:prstGeom prst="rect">
            <a:avLst/>
          </a:prstGeom>
          <a:noFill/>
        </p:spPr>
        <p:txBody>
          <a:bodyPr wrap="square" anchor="t" lIns="0" rIns="0" tIns="0" bIns="0">
            <a:spAutoFit/>
          </a:bodyPr>
          <a:lstStyle/>
          <a:p>
            <a:pPr algn="l">
              <a:lnSpc>
                <a:spcPct val="125000"/>
              </a:lnSpc>
            </a:pPr>
            <a:r>
              <a:rPr sz="1050" b="0" spc="240">
                <a:solidFill>
                  <a:srgbClr val="3DF5A0"/>
                </a:solidFill>
                <a:latin typeface="JetBrains Mono"/>
              </a:rPr>
              <a:t>10 — NEXT STEPS</a:t>
            </a:r>
          </a:p>
        </p:txBody>
      </p:sp>
      <p:sp>
        <p:nvSpPr>
          <p:cNvPr id="9" name="TextBox 8"/>
          <p:cNvSpPr txBox="1"/>
          <p:nvPr/>
        </p:nvSpPr>
        <p:spPr>
          <a:xfrm>
            <a:off x="777240" y="1143000"/>
            <a:ext cx="10637215" cy="1005840"/>
          </a:xfrm>
          <a:prstGeom prst="rect">
            <a:avLst/>
          </a:prstGeom>
          <a:noFill/>
        </p:spPr>
        <p:txBody>
          <a:bodyPr wrap="square" anchor="t" lIns="0" rIns="0" tIns="0" bIns="0">
            <a:spAutoFit/>
          </a:bodyPr>
          <a:lstStyle/>
          <a:p>
            <a:pPr algn="l">
              <a:lnSpc>
                <a:spcPct val="102000"/>
              </a:lnSpc>
            </a:pPr>
            <a:r>
              <a:rPr sz="3400" b="1">
                <a:solidFill>
                  <a:srgbClr val="F5F7FA"/>
                </a:solidFill>
                <a:latin typeface="Inter"/>
              </a:rPr>
              <a:t>Let's continue the conversation.</a:t>
            </a:r>
          </a:p>
        </p:txBody>
      </p:sp>
      <p:sp>
        <p:nvSpPr>
          <p:cNvPr id="10" name="Rectangle 9"/>
          <p:cNvSpPr/>
          <p:nvPr/>
        </p:nvSpPr>
        <p:spPr>
          <a:xfrm>
            <a:off x="777240" y="2148840"/>
            <a:ext cx="3448202" cy="1481328"/>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88136" y="2459736"/>
            <a:ext cx="2826410" cy="219456"/>
          </a:xfrm>
          <a:prstGeom prst="rect">
            <a:avLst/>
          </a:prstGeom>
          <a:noFill/>
        </p:spPr>
        <p:txBody>
          <a:bodyPr wrap="square" anchor="t" lIns="0" rIns="0" tIns="0" bIns="0">
            <a:spAutoFit/>
          </a:bodyPr>
          <a:lstStyle/>
          <a:p>
            <a:pPr algn="l">
              <a:lnSpc>
                <a:spcPct val="125000"/>
              </a:lnSpc>
            </a:pPr>
            <a:r>
              <a:rPr sz="1000" b="1">
                <a:solidFill>
                  <a:srgbClr val="3DF5A0"/>
                </a:solidFill>
                <a:latin typeface="JetBrains Mono"/>
              </a:rPr>
              <a:t>01</a:t>
            </a:r>
          </a:p>
        </p:txBody>
      </p:sp>
      <p:sp>
        <p:nvSpPr>
          <p:cNvPr id="12" name="TextBox 11"/>
          <p:cNvSpPr txBox="1"/>
          <p:nvPr/>
        </p:nvSpPr>
        <p:spPr>
          <a:xfrm>
            <a:off x="1088136" y="2788920"/>
            <a:ext cx="2826410" cy="365760"/>
          </a:xfrm>
          <a:prstGeom prst="rect">
            <a:avLst/>
          </a:prstGeom>
          <a:noFill/>
        </p:spPr>
        <p:txBody>
          <a:bodyPr wrap="square" anchor="t" lIns="0" rIns="0" tIns="0" bIns="0">
            <a:spAutoFit/>
          </a:bodyPr>
          <a:lstStyle/>
          <a:p>
            <a:pPr algn="l">
              <a:lnSpc>
                <a:spcPct val="110000"/>
              </a:lnSpc>
            </a:pPr>
            <a:r>
              <a:rPr sz="1350" b="1">
                <a:solidFill>
                  <a:srgbClr val="F5F7FA"/>
                </a:solidFill>
                <a:latin typeface="Inter"/>
              </a:rPr>
              <a:t>Introductory call</a:t>
            </a:r>
          </a:p>
        </p:txBody>
      </p:sp>
      <p:sp>
        <p:nvSpPr>
          <p:cNvPr id="13" name="TextBox 12"/>
          <p:cNvSpPr txBox="1"/>
          <p:nvPr/>
        </p:nvSpPr>
        <p:spPr>
          <a:xfrm>
            <a:off x="1088136" y="3300984"/>
            <a:ext cx="2826410" cy="201168"/>
          </a:xfrm>
          <a:prstGeom prst="rect">
            <a:avLst/>
          </a:prstGeom>
          <a:noFill/>
        </p:spPr>
        <p:txBody>
          <a:bodyPr wrap="square" anchor="t" lIns="0" rIns="0" tIns="0" bIns="0">
            <a:spAutoFit/>
          </a:bodyPr>
          <a:lstStyle/>
          <a:p>
            <a:pPr algn="l">
              <a:lnSpc>
                <a:spcPct val="134000"/>
              </a:lnSpc>
            </a:pPr>
            <a:r>
              <a:rPr sz="1000" b="0">
                <a:solidFill>
                  <a:srgbClr val="9AA4B2"/>
                </a:solidFill>
                <a:latin typeface="Inter"/>
              </a:rPr>
              <a:t>A direct conversation with fund management on fit and mandate.</a:t>
            </a:r>
          </a:p>
        </p:txBody>
      </p:sp>
      <p:sp>
        <p:nvSpPr>
          <p:cNvPr id="14" name="Rectangle 13"/>
          <p:cNvSpPr/>
          <p:nvPr/>
        </p:nvSpPr>
        <p:spPr>
          <a:xfrm>
            <a:off x="4371746" y="2148840"/>
            <a:ext cx="3448202" cy="1481328"/>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682642" y="2459736"/>
            <a:ext cx="2826410" cy="219456"/>
          </a:xfrm>
          <a:prstGeom prst="rect">
            <a:avLst/>
          </a:prstGeom>
          <a:noFill/>
        </p:spPr>
        <p:txBody>
          <a:bodyPr wrap="square" anchor="t" lIns="0" rIns="0" tIns="0" bIns="0">
            <a:spAutoFit/>
          </a:bodyPr>
          <a:lstStyle/>
          <a:p>
            <a:pPr algn="l">
              <a:lnSpc>
                <a:spcPct val="125000"/>
              </a:lnSpc>
            </a:pPr>
            <a:r>
              <a:rPr sz="1000" b="1">
                <a:solidFill>
                  <a:srgbClr val="3DF5A0"/>
                </a:solidFill>
                <a:latin typeface="JetBrains Mono"/>
              </a:rPr>
              <a:t>02</a:t>
            </a:r>
          </a:p>
        </p:txBody>
      </p:sp>
      <p:sp>
        <p:nvSpPr>
          <p:cNvPr id="16" name="TextBox 15"/>
          <p:cNvSpPr txBox="1"/>
          <p:nvPr/>
        </p:nvSpPr>
        <p:spPr>
          <a:xfrm>
            <a:off x="4682642" y="2788920"/>
            <a:ext cx="2826410" cy="365760"/>
          </a:xfrm>
          <a:prstGeom prst="rect">
            <a:avLst/>
          </a:prstGeom>
          <a:noFill/>
        </p:spPr>
        <p:txBody>
          <a:bodyPr wrap="square" anchor="t" lIns="0" rIns="0" tIns="0" bIns="0">
            <a:spAutoFit/>
          </a:bodyPr>
          <a:lstStyle/>
          <a:p>
            <a:pPr algn="l">
              <a:lnSpc>
                <a:spcPct val="110000"/>
              </a:lnSpc>
            </a:pPr>
            <a:r>
              <a:rPr sz="1350" b="1">
                <a:solidFill>
                  <a:srgbClr val="F5F7FA"/>
                </a:solidFill>
                <a:latin typeface="Inter"/>
              </a:rPr>
              <a:t>Data room &amp; DDQ</a:t>
            </a:r>
          </a:p>
        </p:txBody>
      </p:sp>
      <p:sp>
        <p:nvSpPr>
          <p:cNvPr id="17" name="TextBox 16"/>
          <p:cNvSpPr txBox="1"/>
          <p:nvPr/>
        </p:nvSpPr>
        <p:spPr>
          <a:xfrm>
            <a:off x="4682642" y="3300984"/>
            <a:ext cx="2826410" cy="201168"/>
          </a:xfrm>
          <a:prstGeom prst="rect">
            <a:avLst/>
          </a:prstGeom>
          <a:noFill/>
        </p:spPr>
        <p:txBody>
          <a:bodyPr wrap="square" anchor="t" lIns="0" rIns="0" tIns="0" bIns="0">
            <a:spAutoFit/>
          </a:bodyPr>
          <a:lstStyle/>
          <a:p>
            <a:pPr algn="l">
              <a:lnSpc>
                <a:spcPct val="134000"/>
              </a:lnSpc>
            </a:pPr>
            <a:r>
              <a:rPr sz="1000" b="0">
                <a:solidFill>
                  <a:srgbClr val="9AA4B2"/>
                </a:solidFill>
                <a:latin typeface="Inter"/>
              </a:rPr>
              <a:t>Access to detailed methodology, track record and due-diligence pack.</a:t>
            </a:r>
          </a:p>
        </p:txBody>
      </p:sp>
      <p:sp>
        <p:nvSpPr>
          <p:cNvPr id="18" name="Rectangle 17"/>
          <p:cNvSpPr/>
          <p:nvPr/>
        </p:nvSpPr>
        <p:spPr>
          <a:xfrm>
            <a:off x="7966252" y="2148840"/>
            <a:ext cx="3448202" cy="1481328"/>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277148" y="2459736"/>
            <a:ext cx="2826410" cy="219456"/>
          </a:xfrm>
          <a:prstGeom prst="rect">
            <a:avLst/>
          </a:prstGeom>
          <a:noFill/>
        </p:spPr>
        <p:txBody>
          <a:bodyPr wrap="square" anchor="t" lIns="0" rIns="0" tIns="0" bIns="0">
            <a:spAutoFit/>
          </a:bodyPr>
          <a:lstStyle/>
          <a:p>
            <a:pPr algn="l">
              <a:lnSpc>
                <a:spcPct val="125000"/>
              </a:lnSpc>
            </a:pPr>
            <a:r>
              <a:rPr sz="1000" b="1">
                <a:solidFill>
                  <a:srgbClr val="3DF5A0"/>
                </a:solidFill>
                <a:latin typeface="JetBrains Mono"/>
              </a:rPr>
              <a:t>03</a:t>
            </a:r>
          </a:p>
        </p:txBody>
      </p:sp>
      <p:sp>
        <p:nvSpPr>
          <p:cNvPr id="20" name="TextBox 19"/>
          <p:cNvSpPr txBox="1"/>
          <p:nvPr/>
        </p:nvSpPr>
        <p:spPr>
          <a:xfrm>
            <a:off x="8277148" y="2788920"/>
            <a:ext cx="2826410" cy="365760"/>
          </a:xfrm>
          <a:prstGeom prst="rect">
            <a:avLst/>
          </a:prstGeom>
          <a:noFill/>
        </p:spPr>
        <p:txBody>
          <a:bodyPr wrap="square" anchor="t" lIns="0" rIns="0" tIns="0" bIns="0">
            <a:spAutoFit/>
          </a:bodyPr>
          <a:lstStyle/>
          <a:p>
            <a:pPr algn="l">
              <a:lnSpc>
                <a:spcPct val="110000"/>
              </a:lnSpc>
            </a:pPr>
            <a:r>
              <a:rPr sz="1350" b="1">
                <a:solidFill>
                  <a:srgbClr val="F5F7FA"/>
                </a:solidFill>
                <a:latin typeface="Inter"/>
              </a:rPr>
              <a:t>Subscription</a:t>
            </a:r>
          </a:p>
        </p:txBody>
      </p:sp>
      <p:sp>
        <p:nvSpPr>
          <p:cNvPr id="21" name="TextBox 20"/>
          <p:cNvSpPr txBox="1"/>
          <p:nvPr/>
        </p:nvSpPr>
        <p:spPr>
          <a:xfrm>
            <a:off x="8277148" y="3300984"/>
            <a:ext cx="2826410" cy="201168"/>
          </a:xfrm>
          <a:prstGeom prst="rect">
            <a:avLst/>
          </a:prstGeom>
          <a:noFill/>
        </p:spPr>
        <p:txBody>
          <a:bodyPr wrap="square" anchor="t" lIns="0" rIns="0" tIns="0" bIns="0">
            <a:spAutoFit/>
          </a:bodyPr>
          <a:lstStyle/>
          <a:p>
            <a:pPr algn="l">
              <a:lnSpc>
                <a:spcPct val="134000"/>
              </a:lnSpc>
            </a:pPr>
            <a:r>
              <a:rPr sz="1000" b="0">
                <a:solidFill>
                  <a:srgbClr val="9AA4B2"/>
                </a:solidFill>
                <a:latin typeface="Inter"/>
              </a:rPr>
              <a:t>Offering documents, onboarding and subscription for eligible investors.</a:t>
            </a:r>
          </a:p>
        </p:txBody>
      </p:sp>
      <p:sp>
        <p:nvSpPr>
          <p:cNvPr id="22" name="TextBox 21"/>
          <p:cNvSpPr txBox="1"/>
          <p:nvPr/>
        </p:nvSpPr>
        <p:spPr>
          <a:xfrm>
            <a:off x="777240" y="3822191"/>
            <a:ext cx="5486400" cy="274320"/>
          </a:xfrm>
          <a:prstGeom prst="rect">
            <a:avLst/>
          </a:prstGeom>
          <a:noFill/>
        </p:spPr>
        <p:txBody>
          <a:bodyPr wrap="square" anchor="t" lIns="0" rIns="0" tIns="0" bIns="0">
            <a:spAutoFit/>
          </a:bodyPr>
          <a:lstStyle/>
          <a:p>
            <a:pPr algn="l">
              <a:lnSpc>
                <a:spcPct val="125000"/>
              </a:lnSpc>
            </a:pPr>
            <a:r>
              <a:rPr sz="1300" b="0">
                <a:solidFill>
                  <a:srgbClr val="3DF5A0"/>
                </a:solidFill>
                <a:latin typeface="JetBrains Mono"/>
              </a:rPr>
              <a:t>invest@p1731.xyz</a:t>
            </a:r>
          </a:p>
        </p:txBody>
      </p:sp>
      <p:sp>
        <p:nvSpPr>
          <p:cNvPr id="23" name="TextBox 22"/>
          <p:cNvSpPr txBox="1"/>
          <p:nvPr/>
        </p:nvSpPr>
        <p:spPr>
          <a:xfrm>
            <a:off x="3886200" y="3840480"/>
            <a:ext cx="3657600" cy="274320"/>
          </a:xfrm>
          <a:prstGeom prst="rect">
            <a:avLst/>
          </a:prstGeom>
          <a:noFill/>
        </p:spPr>
        <p:txBody>
          <a:bodyPr wrap="square" anchor="t" lIns="0" rIns="0" tIns="0" bIns="0">
            <a:spAutoFit/>
          </a:bodyPr>
          <a:lstStyle/>
          <a:p>
            <a:pPr algn="l">
              <a:lnSpc>
                <a:spcPct val="125000"/>
              </a:lnSpc>
            </a:pPr>
            <a:r>
              <a:rPr sz="1050" b="0">
                <a:solidFill>
                  <a:srgbClr val="5C6675"/>
                </a:solidFill>
                <a:latin typeface="JetBrains Mono"/>
              </a:rPr>
              <a:t>P1731 · Germany</a:t>
            </a:r>
          </a:p>
        </p:txBody>
      </p:sp>
      <p:sp>
        <p:nvSpPr>
          <p:cNvPr id="24" name="Rectangle 23"/>
          <p:cNvSpPr/>
          <p:nvPr/>
        </p:nvSpPr>
        <p:spPr>
          <a:xfrm>
            <a:off x="777240" y="4315968"/>
            <a:ext cx="10637215"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777240" y="4498848"/>
            <a:ext cx="10637215"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IMPORTANT INFORMATION</a:t>
            </a:r>
          </a:p>
        </p:txBody>
      </p:sp>
      <p:sp>
        <p:nvSpPr>
          <p:cNvPr id="26" name="TextBox 25"/>
          <p:cNvSpPr txBox="1"/>
          <p:nvPr/>
        </p:nvSpPr>
        <p:spPr>
          <a:xfrm>
            <a:off x="777240" y="4754880"/>
            <a:ext cx="10637215" cy="1737360"/>
          </a:xfrm>
          <a:prstGeom prst="rect">
            <a:avLst/>
          </a:prstGeom>
          <a:noFill/>
        </p:spPr>
        <p:txBody>
          <a:bodyPr wrap="square" anchor="t" lIns="0" rIns="0" tIns="0" bIns="0">
            <a:spAutoFit/>
          </a:bodyPr>
          <a:lstStyle/>
          <a:p>
            <a:pPr algn="l">
              <a:lnSpc>
                <a:spcPct val="142000"/>
              </a:lnSpc>
            </a:pPr>
            <a:r>
              <a:rPr sz="650" b="0">
                <a:solidFill>
                  <a:srgbClr val="5C6675"/>
                </a:solidFill>
                <a:latin typeface="Inter"/>
              </a:rPr>
              <a:t>This presentation is confidential and for informational purposes only. It is directed exclusively at professional and semi-professional investors within the meaning of the German Capital Investment Code (KAGB) and is not intended for retail investors or for distribution to the general public. It does not constitute investment, legal or tax advice, nor an offer to sell or a solicitation to buy any security, fund interest or financial instrument. Any offer is made solely on the basis of the Fund's final offering documents, which prevail in all respects. Investments in quantitative U.S. equity strategies involve significant risk, including the possible total loss of capital; leverage, where used, amplifies losses. Target figures — including the target net return of 25.00% p.a., target volatility and target Sharpe ratio — are objectives only, are not guaranteed and may not be achieved. Performance figures shown relate to the strategy as managed by the Portfolio Manager since 03/2019 and do not represent the past performance of P1731 Fund I, which has not yet commenced trading; performance achieved on proprietary capital may differ materially from performance achievable in a regulated fund vehicle. Past performance is not a reliable indicator of future results. Terms stated are indicative and subject to the final offering documents. Nothing herein is directed at any person in a jurisdiction where such distribution would be unlawful. © 2026 P1731. All rights reserved.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310896"/>
            <a:ext cx="3657600" cy="256032"/>
          </a:xfrm>
          <a:prstGeom prst="rect">
            <a:avLst/>
          </a:prstGeom>
          <a:noFill/>
        </p:spPr>
        <p:txBody>
          <a:bodyPr wrap="square" anchor="t" lIns="0" rIns="0" tIns="0" bIns="0">
            <a:spAutoFit/>
          </a:bodyPr>
          <a:lstStyle/>
          <a:p>
            <a:pPr algn="l">
              <a:lnSpc>
                <a:spcPct val="125000"/>
              </a:lnSpc>
            </a:pPr>
            <a:r>
              <a:rPr sz="1100" b="0">
                <a:solidFill>
                  <a:srgbClr val="3DF5A0"/>
                </a:solidFill>
                <a:latin typeface="JetBrains Mono"/>
              </a:rPr>
              <a:t>■  </a:t>
            </a:r>
            <a:r>
              <a:rPr sz="1100" b="0">
                <a:solidFill>
                  <a:srgbClr val="F5F7FA"/>
                </a:solidFill>
                <a:latin typeface="JetBrains Mono"/>
              </a:rPr>
              <a:t>P1731</a:t>
            </a:r>
            <a:r>
              <a:rPr sz="1100" b="0">
                <a:solidFill>
                  <a:srgbClr val="5C6675"/>
                </a:solidFill>
                <a:latin typeface="JetBrains Mono"/>
              </a:rPr>
              <a:t>  ·  Fund I</a:t>
            </a:r>
          </a:p>
        </p:txBody>
      </p:sp>
      <p:sp>
        <p:nvSpPr>
          <p:cNvPr id="4" name="TextBox 3"/>
          <p:cNvSpPr txBox="1"/>
          <p:nvPr/>
        </p:nvSpPr>
        <p:spPr>
          <a:xfrm>
            <a:off x="5928055" y="310896"/>
            <a:ext cx="5486400" cy="256032"/>
          </a:xfrm>
          <a:prstGeom prst="rect">
            <a:avLst/>
          </a:prstGeom>
          <a:noFill/>
        </p:spPr>
        <p:txBody>
          <a:bodyPr wrap="square" anchor="t" lIns="0" rIns="0" tIns="0" bIns="0">
            <a:spAutoFit/>
          </a:bodyPr>
          <a:lstStyle/>
          <a:p>
            <a:pPr algn="r">
              <a:lnSpc>
                <a:spcPct val="125000"/>
              </a:lnSpc>
            </a:pPr>
            <a:r>
              <a:rPr sz="850" b="0" spc="160">
                <a:solidFill>
                  <a:srgbClr val="5C6675"/>
                </a:solidFill>
                <a:latin typeface="JetBrains Mono"/>
              </a:rPr>
              <a:t>CONFIDENTIAL · PROFESSIONAL INVESTORS ONLY</a:t>
            </a:r>
          </a:p>
        </p:txBody>
      </p:sp>
      <p:sp>
        <p:nvSpPr>
          <p:cNvPr id="5" name="TextBox 4"/>
          <p:cNvSpPr txBox="1"/>
          <p:nvPr/>
        </p:nvSpPr>
        <p:spPr>
          <a:xfrm>
            <a:off x="777240" y="6291072"/>
            <a:ext cx="1828800" cy="256032"/>
          </a:xfrm>
          <a:prstGeom prst="rect">
            <a:avLst/>
          </a:prstGeom>
          <a:noFill/>
        </p:spPr>
        <p:txBody>
          <a:bodyPr wrap="square" anchor="t" lIns="0" rIns="0" tIns="0" bIns="0">
            <a:spAutoFit/>
          </a:bodyPr>
          <a:lstStyle/>
          <a:p>
            <a:pPr algn="l">
              <a:lnSpc>
                <a:spcPct val="125000"/>
              </a:lnSpc>
            </a:pPr>
            <a:r>
              <a:rPr sz="900" b="0">
                <a:solidFill>
                  <a:srgbClr val="5C6675"/>
                </a:solidFill>
                <a:latin typeface="JetBrains Mono"/>
              </a:rPr>
              <a:t>02 / 11</a:t>
            </a:r>
          </a:p>
        </p:txBody>
      </p:sp>
      <p:sp>
        <p:nvSpPr>
          <p:cNvPr id="6" name="Rectangle 5"/>
          <p:cNvSpPr/>
          <p:nvPr/>
        </p:nvSpPr>
        <p:spPr>
          <a:xfrm>
            <a:off x="0" y="6821424"/>
            <a:ext cx="2216671" cy="3657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841248"/>
            <a:ext cx="256032" cy="1524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61288" y="731520"/>
            <a:ext cx="8229600" cy="274320"/>
          </a:xfrm>
          <a:prstGeom prst="rect">
            <a:avLst/>
          </a:prstGeom>
          <a:noFill/>
        </p:spPr>
        <p:txBody>
          <a:bodyPr wrap="square" anchor="t" lIns="0" rIns="0" tIns="0" bIns="0">
            <a:spAutoFit/>
          </a:bodyPr>
          <a:lstStyle/>
          <a:p>
            <a:pPr algn="l">
              <a:lnSpc>
                <a:spcPct val="125000"/>
              </a:lnSpc>
            </a:pPr>
            <a:r>
              <a:rPr sz="1050" b="0" spc="240">
                <a:solidFill>
                  <a:srgbClr val="3DF5A0"/>
                </a:solidFill>
                <a:latin typeface="JetBrains Mono"/>
              </a:rPr>
              <a:t>01 — EXECUTIVE SUMMARY</a:t>
            </a:r>
          </a:p>
        </p:txBody>
      </p:sp>
      <p:sp>
        <p:nvSpPr>
          <p:cNvPr id="9" name="TextBox 8"/>
          <p:cNvSpPr txBox="1"/>
          <p:nvPr/>
        </p:nvSpPr>
        <p:spPr>
          <a:xfrm>
            <a:off x="777240" y="1143000"/>
            <a:ext cx="10637215" cy="1005840"/>
          </a:xfrm>
          <a:prstGeom prst="rect">
            <a:avLst/>
          </a:prstGeom>
          <a:noFill/>
        </p:spPr>
        <p:txBody>
          <a:bodyPr wrap="square" anchor="t" lIns="0" rIns="0" tIns="0" bIns="0">
            <a:spAutoFit/>
          </a:bodyPr>
          <a:lstStyle/>
          <a:p>
            <a:pPr algn="l">
              <a:lnSpc>
                <a:spcPct val="102000"/>
              </a:lnSpc>
            </a:pPr>
            <a:r>
              <a:rPr sz="3400" b="1">
                <a:solidFill>
                  <a:srgbClr val="F5F7FA"/>
                </a:solidFill>
                <a:latin typeface="Inter"/>
              </a:rPr>
              <a:t>The opportunity at a glance.</a:t>
            </a:r>
          </a:p>
        </p:txBody>
      </p:sp>
      <p:sp>
        <p:nvSpPr>
          <p:cNvPr id="10" name="TextBox 9"/>
          <p:cNvSpPr txBox="1"/>
          <p:nvPr/>
        </p:nvSpPr>
        <p:spPr>
          <a:xfrm>
            <a:off x="777240" y="2148840"/>
            <a:ext cx="5532120" cy="2377440"/>
          </a:xfrm>
          <a:prstGeom prst="rect">
            <a:avLst/>
          </a:prstGeom>
          <a:noFill/>
        </p:spPr>
        <p:txBody>
          <a:bodyPr wrap="square" anchor="t" lIns="0" rIns="0" tIns="0" bIns="0">
            <a:spAutoFit/>
          </a:bodyPr>
          <a:lstStyle/>
          <a:p>
            <a:pPr algn="l">
              <a:lnSpc>
                <a:spcPct val="142000"/>
              </a:lnSpc>
            </a:pPr>
            <a:r>
              <a:rPr sz="1250" b="1">
                <a:solidFill>
                  <a:srgbClr val="F5F7FA"/>
                </a:solidFill>
                <a:latin typeface="Inter"/>
              </a:rPr>
              <a:t>P1731 Fund I</a:t>
            </a:r>
            <a:r>
              <a:rPr sz="1250" b="0">
                <a:solidFill>
                  <a:srgbClr val="9AA4B2"/>
                </a:solidFill>
                <a:latin typeface="Inter"/>
              </a:rPr>
              <a:t> is a fully systematic strategy trading liquid U.S. public equities. It uses technical analysis to convert market volatility — the very thing that pushes most investors to the sidelines — into a disciplined source of return.</a:t>
            </a:r>
          </a:p>
          <a:p>
            <a:pPr algn="l">
              <a:lnSpc>
                <a:spcPct val="142000"/>
              </a:lnSpc>
              <a:spcBef>
                <a:spcPts val="600"/>
              </a:spcBef>
            </a:pPr>
            <a:r>
              <a:rPr sz="1250" b="0">
                <a:solidFill>
                  <a:srgbClr val="9AA4B2"/>
                </a:solidFill>
                <a:latin typeface="Inter"/>
              </a:rPr>
              <a:t>The fund is engineered around </a:t>
            </a:r>
            <a:r>
              <a:rPr sz="1250" b="0">
                <a:solidFill>
                  <a:srgbClr val="F5F7FA"/>
                </a:solidFill>
                <a:latin typeface="Inter"/>
              </a:rPr>
              <a:t>continuous monitoring, capital-preservation rules, and zero emotional discretion</a:t>
            </a:r>
            <a:r>
              <a:rPr sz="1250" b="0">
                <a:solidFill>
                  <a:srgbClr val="9AA4B2"/>
                </a:solidFill>
                <a:latin typeface="Inter"/>
              </a:rPr>
              <a:t>, targeting a return stream with low dependence on broad market direction.</a:t>
            </a:r>
          </a:p>
        </p:txBody>
      </p:sp>
      <p:sp>
        <p:nvSpPr>
          <p:cNvPr id="11" name="TextBox 10"/>
          <p:cNvSpPr txBox="1"/>
          <p:nvPr/>
        </p:nvSpPr>
        <p:spPr>
          <a:xfrm>
            <a:off x="777240" y="4224528"/>
            <a:ext cx="5532120" cy="457200"/>
          </a:xfrm>
          <a:prstGeom prst="rect">
            <a:avLst/>
          </a:prstGeom>
          <a:noFill/>
        </p:spPr>
        <p:txBody>
          <a:bodyPr wrap="square" anchor="t" lIns="0" rIns="0" tIns="0" bIns="0">
            <a:spAutoFit/>
          </a:bodyPr>
          <a:lstStyle/>
          <a:p>
            <a:pPr algn="l">
              <a:lnSpc>
                <a:spcPct val="135000"/>
              </a:lnSpc>
            </a:pPr>
            <a:r>
              <a:rPr sz="900" b="0">
                <a:solidFill>
                  <a:srgbClr val="5C6675"/>
                </a:solidFill>
                <a:latin typeface="Inter"/>
              </a:rPr>
              <a:t>This summary is indicative and qualified in full by the Fund's offering documents and the Important Information on the final slide.</a:t>
            </a:r>
          </a:p>
        </p:txBody>
      </p:sp>
      <p:sp>
        <p:nvSpPr>
          <p:cNvPr id="12" name="Rectangle 11"/>
          <p:cNvSpPr/>
          <p:nvPr/>
        </p:nvSpPr>
        <p:spPr>
          <a:xfrm>
            <a:off x="6812280" y="2103120"/>
            <a:ext cx="4602175" cy="260604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9113367" y="2103120"/>
            <a:ext cx="7620" cy="260604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812280" y="2971800"/>
            <a:ext cx="4602175"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812280" y="3840480"/>
            <a:ext cx="4602175"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086600" y="2340864"/>
            <a:ext cx="1935327"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TARGET NET RETURN P.A.</a:t>
            </a:r>
          </a:p>
        </p:txBody>
      </p:sp>
      <p:sp>
        <p:nvSpPr>
          <p:cNvPr id="17" name="TextBox 16"/>
          <p:cNvSpPr txBox="1"/>
          <p:nvPr/>
        </p:nvSpPr>
        <p:spPr>
          <a:xfrm>
            <a:off x="7086600" y="2578608"/>
            <a:ext cx="1935327" cy="457200"/>
          </a:xfrm>
          <a:prstGeom prst="rect">
            <a:avLst/>
          </a:prstGeom>
          <a:noFill/>
        </p:spPr>
        <p:txBody>
          <a:bodyPr wrap="square" anchor="t" lIns="0" rIns="0" tIns="0" bIns="0">
            <a:spAutoFit/>
          </a:bodyPr>
          <a:lstStyle/>
          <a:p>
            <a:pPr algn="l">
              <a:lnSpc>
                <a:spcPct val="125000"/>
              </a:lnSpc>
            </a:pPr>
            <a:r>
              <a:rPr sz="1900" b="1">
                <a:solidFill>
                  <a:srgbClr val="3DF5A0"/>
                </a:solidFill>
                <a:latin typeface="JetBrains Mono"/>
              </a:rPr>
              <a:t>25.00%</a:t>
            </a:r>
          </a:p>
        </p:txBody>
      </p:sp>
      <p:sp>
        <p:nvSpPr>
          <p:cNvPr id="18" name="TextBox 17"/>
          <p:cNvSpPr txBox="1"/>
          <p:nvPr/>
        </p:nvSpPr>
        <p:spPr>
          <a:xfrm>
            <a:off x="9387687" y="2340864"/>
            <a:ext cx="1935327"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TARGET VOLATILITY</a:t>
            </a:r>
          </a:p>
        </p:txBody>
      </p:sp>
      <p:sp>
        <p:nvSpPr>
          <p:cNvPr id="19" name="TextBox 18"/>
          <p:cNvSpPr txBox="1"/>
          <p:nvPr/>
        </p:nvSpPr>
        <p:spPr>
          <a:xfrm>
            <a:off x="9387687" y="2578608"/>
            <a:ext cx="1935327" cy="457200"/>
          </a:xfrm>
          <a:prstGeom prst="rect">
            <a:avLst/>
          </a:prstGeom>
          <a:noFill/>
        </p:spPr>
        <p:txBody>
          <a:bodyPr wrap="square" anchor="t" lIns="0" rIns="0" tIns="0" bIns="0">
            <a:spAutoFit/>
          </a:bodyPr>
          <a:lstStyle/>
          <a:p>
            <a:pPr algn="l">
              <a:lnSpc>
                <a:spcPct val="125000"/>
              </a:lnSpc>
            </a:pPr>
            <a:r>
              <a:rPr sz="1900" b="1">
                <a:solidFill>
                  <a:srgbClr val="F5F7FA"/>
                </a:solidFill>
                <a:latin typeface="JetBrains Mono"/>
              </a:rPr>
              <a:t>&lt; 20.0%</a:t>
            </a:r>
          </a:p>
        </p:txBody>
      </p:sp>
      <p:sp>
        <p:nvSpPr>
          <p:cNvPr id="20" name="TextBox 19"/>
          <p:cNvSpPr txBox="1"/>
          <p:nvPr/>
        </p:nvSpPr>
        <p:spPr>
          <a:xfrm>
            <a:off x="7086600" y="3209544"/>
            <a:ext cx="1935327"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TARGET SHARPE</a:t>
            </a:r>
          </a:p>
        </p:txBody>
      </p:sp>
      <p:sp>
        <p:nvSpPr>
          <p:cNvPr id="21" name="TextBox 20"/>
          <p:cNvSpPr txBox="1"/>
          <p:nvPr/>
        </p:nvSpPr>
        <p:spPr>
          <a:xfrm>
            <a:off x="7086600" y="3447288"/>
            <a:ext cx="1935327" cy="457200"/>
          </a:xfrm>
          <a:prstGeom prst="rect">
            <a:avLst/>
          </a:prstGeom>
          <a:noFill/>
        </p:spPr>
        <p:txBody>
          <a:bodyPr wrap="square" anchor="t" lIns="0" rIns="0" tIns="0" bIns="0">
            <a:spAutoFit/>
          </a:bodyPr>
          <a:lstStyle/>
          <a:p>
            <a:pPr algn="l">
              <a:lnSpc>
                <a:spcPct val="125000"/>
              </a:lnSpc>
            </a:pPr>
            <a:r>
              <a:rPr sz="1900" b="1">
                <a:solidFill>
                  <a:srgbClr val="F5F7FA"/>
                </a:solidFill>
                <a:latin typeface="JetBrains Mono"/>
              </a:rPr>
              <a:t>&gt; 2.0</a:t>
            </a:r>
          </a:p>
        </p:txBody>
      </p:sp>
      <p:sp>
        <p:nvSpPr>
          <p:cNvPr id="22" name="TextBox 21"/>
          <p:cNvSpPr txBox="1"/>
          <p:nvPr/>
        </p:nvSpPr>
        <p:spPr>
          <a:xfrm>
            <a:off x="9387687" y="3209544"/>
            <a:ext cx="1935327"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MIN. SUBSCRIPTION</a:t>
            </a:r>
          </a:p>
        </p:txBody>
      </p:sp>
      <p:sp>
        <p:nvSpPr>
          <p:cNvPr id="23" name="TextBox 22"/>
          <p:cNvSpPr txBox="1"/>
          <p:nvPr/>
        </p:nvSpPr>
        <p:spPr>
          <a:xfrm>
            <a:off x="9387687" y="3447288"/>
            <a:ext cx="1935327" cy="457200"/>
          </a:xfrm>
          <a:prstGeom prst="rect">
            <a:avLst/>
          </a:prstGeom>
          <a:noFill/>
        </p:spPr>
        <p:txBody>
          <a:bodyPr wrap="square" anchor="t" lIns="0" rIns="0" tIns="0" bIns="0">
            <a:spAutoFit/>
          </a:bodyPr>
          <a:lstStyle/>
          <a:p>
            <a:pPr algn="l">
              <a:lnSpc>
                <a:spcPct val="125000"/>
              </a:lnSpc>
            </a:pPr>
            <a:r>
              <a:rPr sz="1900" b="1">
                <a:solidFill>
                  <a:srgbClr val="F5F7FA"/>
                </a:solidFill>
                <a:latin typeface="JetBrains Mono"/>
              </a:rPr>
              <a:t>€0.5M</a:t>
            </a:r>
          </a:p>
        </p:txBody>
      </p:sp>
      <p:sp>
        <p:nvSpPr>
          <p:cNvPr id="24" name="TextBox 23"/>
          <p:cNvSpPr txBox="1"/>
          <p:nvPr/>
        </p:nvSpPr>
        <p:spPr>
          <a:xfrm>
            <a:off x="7086600" y="4078224"/>
            <a:ext cx="1935327"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MARKET</a:t>
            </a:r>
          </a:p>
        </p:txBody>
      </p:sp>
      <p:sp>
        <p:nvSpPr>
          <p:cNvPr id="25" name="TextBox 24"/>
          <p:cNvSpPr txBox="1"/>
          <p:nvPr/>
        </p:nvSpPr>
        <p:spPr>
          <a:xfrm>
            <a:off x="7086600" y="4315968"/>
            <a:ext cx="1935327" cy="457200"/>
          </a:xfrm>
          <a:prstGeom prst="rect">
            <a:avLst/>
          </a:prstGeom>
          <a:noFill/>
        </p:spPr>
        <p:txBody>
          <a:bodyPr wrap="square" anchor="t" lIns="0" rIns="0" tIns="0" bIns="0">
            <a:spAutoFit/>
          </a:bodyPr>
          <a:lstStyle/>
          <a:p>
            <a:pPr algn="l">
              <a:lnSpc>
                <a:spcPct val="125000"/>
              </a:lnSpc>
            </a:pPr>
            <a:r>
              <a:rPr sz="1200" b="1">
                <a:solidFill>
                  <a:srgbClr val="F5F7FA"/>
                </a:solidFill>
                <a:latin typeface="JetBrains Mono"/>
              </a:rPr>
              <a:t>U.S. equities</a:t>
            </a:r>
          </a:p>
        </p:txBody>
      </p:sp>
      <p:sp>
        <p:nvSpPr>
          <p:cNvPr id="26" name="TextBox 25"/>
          <p:cNvSpPr txBox="1"/>
          <p:nvPr/>
        </p:nvSpPr>
        <p:spPr>
          <a:xfrm>
            <a:off x="9387687" y="4078224"/>
            <a:ext cx="1935327"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STYLE</a:t>
            </a:r>
          </a:p>
        </p:txBody>
      </p:sp>
      <p:sp>
        <p:nvSpPr>
          <p:cNvPr id="27" name="TextBox 26"/>
          <p:cNvSpPr txBox="1"/>
          <p:nvPr/>
        </p:nvSpPr>
        <p:spPr>
          <a:xfrm>
            <a:off x="9387687" y="4315968"/>
            <a:ext cx="1935327" cy="457200"/>
          </a:xfrm>
          <a:prstGeom prst="rect">
            <a:avLst/>
          </a:prstGeom>
          <a:noFill/>
        </p:spPr>
        <p:txBody>
          <a:bodyPr wrap="square" anchor="t" lIns="0" rIns="0" tIns="0" bIns="0">
            <a:spAutoFit/>
          </a:bodyPr>
          <a:lstStyle/>
          <a:p>
            <a:pPr algn="l">
              <a:lnSpc>
                <a:spcPct val="125000"/>
              </a:lnSpc>
            </a:pPr>
            <a:r>
              <a:rPr sz="1200" b="1">
                <a:solidFill>
                  <a:srgbClr val="F5F7FA"/>
                </a:solidFill>
                <a:latin typeface="JetBrains Mono"/>
              </a:rPr>
              <a:t>Fully systematic</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310896"/>
            <a:ext cx="3657600" cy="256032"/>
          </a:xfrm>
          <a:prstGeom prst="rect">
            <a:avLst/>
          </a:prstGeom>
          <a:noFill/>
        </p:spPr>
        <p:txBody>
          <a:bodyPr wrap="square" anchor="t" lIns="0" rIns="0" tIns="0" bIns="0">
            <a:spAutoFit/>
          </a:bodyPr>
          <a:lstStyle/>
          <a:p>
            <a:pPr algn="l">
              <a:lnSpc>
                <a:spcPct val="125000"/>
              </a:lnSpc>
            </a:pPr>
            <a:r>
              <a:rPr sz="1100" b="0">
                <a:solidFill>
                  <a:srgbClr val="3DF5A0"/>
                </a:solidFill>
                <a:latin typeface="JetBrains Mono"/>
              </a:rPr>
              <a:t>■  </a:t>
            </a:r>
            <a:r>
              <a:rPr sz="1100" b="0">
                <a:solidFill>
                  <a:srgbClr val="F5F7FA"/>
                </a:solidFill>
                <a:latin typeface="JetBrains Mono"/>
              </a:rPr>
              <a:t>P1731</a:t>
            </a:r>
            <a:r>
              <a:rPr sz="1100" b="0">
                <a:solidFill>
                  <a:srgbClr val="5C6675"/>
                </a:solidFill>
                <a:latin typeface="JetBrains Mono"/>
              </a:rPr>
              <a:t>  ·  Fund I</a:t>
            </a:r>
          </a:p>
        </p:txBody>
      </p:sp>
      <p:sp>
        <p:nvSpPr>
          <p:cNvPr id="4" name="TextBox 3"/>
          <p:cNvSpPr txBox="1"/>
          <p:nvPr/>
        </p:nvSpPr>
        <p:spPr>
          <a:xfrm>
            <a:off x="5928055" y="310896"/>
            <a:ext cx="5486400" cy="256032"/>
          </a:xfrm>
          <a:prstGeom prst="rect">
            <a:avLst/>
          </a:prstGeom>
          <a:noFill/>
        </p:spPr>
        <p:txBody>
          <a:bodyPr wrap="square" anchor="t" lIns="0" rIns="0" tIns="0" bIns="0">
            <a:spAutoFit/>
          </a:bodyPr>
          <a:lstStyle/>
          <a:p>
            <a:pPr algn="r">
              <a:lnSpc>
                <a:spcPct val="125000"/>
              </a:lnSpc>
            </a:pPr>
            <a:r>
              <a:rPr sz="850" b="0" spc="160">
                <a:solidFill>
                  <a:srgbClr val="5C6675"/>
                </a:solidFill>
                <a:latin typeface="JetBrains Mono"/>
              </a:rPr>
              <a:t>CONFIDENTIAL · PROFESSIONAL INVESTORS ONLY</a:t>
            </a:r>
          </a:p>
        </p:txBody>
      </p:sp>
      <p:sp>
        <p:nvSpPr>
          <p:cNvPr id="5" name="TextBox 4"/>
          <p:cNvSpPr txBox="1"/>
          <p:nvPr/>
        </p:nvSpPr>
        <p:spPr>
          <a:xfrm>
            <a:off x="777240" y="6291072"/>
            <a:ext cx="1828800" cy="256032"/>
          </a:xfrm>
          <a:prstGeom prst="rect">
            <a:avLst/>
          </a:prstGeom>
          <a:noFill/>
        </p:spPr>
        <p:txBody>
          <a:bodyPr wrap="square" anchor="t" lIns="0" rIns="0" tIns="0" bIns="0">
            <a:spAutoFit/>
          </a:bodyPr>
          <a:lstStyle/>
          <a:p>
            <a:pPr algn="l">
              <a:lnSpc>
                <a:spcPct val="125000"/>
              </a:lnSpc>
            </a:pPr>
            <a:r>
              <a:rPr sz="900" b="0">
                <a:solidFill>
                  <a:srgbClr val="5C6675"/>
                </a:solidFill>
                <a:latin typeface="JetBrains Mono"/>
              </a:rPr>
              <a:t>03 / 11</a:t>
            </a:r>
          </a:p>
        </p:txBody>
      </p:sp>
      <p:sp>
        <p:nvSpPr>
          <p:cNvPr id="6" name="Rectangle 5"/>
          <p:cNvSpPr/>
          <p:nvPr/>
        </p:nvSpPr>
        <p:spPr>
          <a:xfrm>
            <a:off x="0" y="6821424"/>
            <a:ext cx="3325007" cy="3657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841248"/>
            <a:ext cx="256032" cy="1524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61288" y="731520"/>
            <a:ext cx="8229600" cy="274320"/>
          </a:xfrm>
          <a:prstGeom prst="rect">
            <a:avLst/>
          </a:prstGeom>
          <a:noFill/>
        </p:spPr>
        <p:txBody>
          <a:bodyPr wrap="square" anchor="t" lIns="0" rIns="0" tIns="0" bIns="0">
            <a:spAutoFit/>
          </a:bodyPr>
          <a:lstStyle/>
          <a:p>
            <a:pPr algn="l">
              <a:lnSpc>
                <a:spcPct val="125000"/>
              </a:lnSpc>
            </a:pPr>
            <a:r>
              <a:rPr sz="1050" b="0" spc="240">
                <a:solidFill>
                  <a:srgbClr val="3DF5A0"/>
                </a:solidFill>
                <a:latin typeface="JetBrains Mono"/>
              </a:rPr>
              <a:t>02 — THE OPPORTUNITY</a:t>
            </a:r>
          </a:p>
        </p:txBody>
      </p:sp>
      <p:sp>
        <p:nvSpPr>
          <p:cNvPr id="9" name="TextBox 8"/>
          <p:cNvSpPr txBox="1"/>
          <p:nvPr/>
        </p:nvSpPr>
        <p:spPr>
          <a:xfrm>
            <a:off x="777240" y="1143000"/>
            <a:ext cx="10637215" cy="1005840"/>
          </a:xfrm>
          <a:prstGeom prst="rect">
            <a:avLst/>
          </a:prstGeom>
          <a:noFill/>
        </p:spPr>
        <p:txBody>
          <a:bodyPr wrap="square" anchor="t" lIns="0" rIns="0" tIns="0" bIns="0">
            <a:spAutoFit/>
          </a:bodyPr>
          <a:lstStyle/>
          <a:p>
            <a:pPr algn="l">
              <a:lnSpc>
                <a:spcPct val="102000"/>
              </a:lnSpc>
            </a:pPr>
            <a:r>
              <a:rPr sz="3100" b="1">
                <a:solidFill>
                  <a:srgbClr val="F5F7FA"/>
                </a:solidFill>
                <a:latin typeface="Inter"/>
              </a:rPr>
              <a:t>Volatility deters most investors.
That is precisely the inefficiency.</a:t>
            </a:r>
          </a:p>
        </p:txBody>
      </p:sp>
      <p:sp>
        <p:nvSpPr>
          <p:cNvPr id="10" name="Rectangle 9"/>
          <p:cNvSpPr/>
          <p:nvPr/>
        </p:nvSpPr>
        <p:spPr>
          <a:xfrm>
            <a:off x="777240" y="2423160"/>
            <a:ext cx="5245455" cy="278892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106424" y="2715768"/>
            <a:ext cx="4605375" cy="237744"/>
          </a:xfrm>
          <a:prstGeom prst="rect">
            <a:avLst/>
          </a:prstGeom>
          <a:noFill/>
        </p:spPr>
        <p:txBody>
          <a:bodyPr wrap="square" anchor="t" lIns="0" rIns="0" tIns="0" bIns="0">
            <a:spAutoFit/>
          </a:bodyPr>
          <a:lstStyle/>
          <a:p>
            <a:pPr algn="l">
              <a:lnSpc>
                <a:spcPct val="125000"/>
              </a:lnSpc>
            </a:pPr>
            <a:r>
              <a:rPr sz="1000" b="0" spc="160">
                <a:solidFill>
                  <a:srgbClr val="FF6A62"/>
                </a:solidFill>
                <a:latin typeface="JetBrains Mono"/>
              </a:rPr>
              <a:t>▽  THE CONVENTIONAL RESPONSE</a:t>
            </a:r>
          </a:p>
        </p:txBody>
      </p:sp>
      <p:sp>
        <p:nvSpPr>
          <p:cNvPr id="12" name="TextBox 11"/>
          <p:cNvSpPr txBox="1"/>
          <p:nvPr/>
        </p:nvSpPr>
        <p:spPr>
          <a:xfrm>
            <a:off x="1106424" y="3172968"/>
            <a:ext cx="4587087" cy="566928"/>
          </a:xfrm>
          <a:prstGeom prst="rect">
            <a:avLst/>
          </a:prstGeom>
          <a:noFill/>
        </p:spPr>
        <p:txBody>
          <a:bodyPr wrap="square" anchor="t" lIns="0" rIns="0" tIns="0" bIns="0">
            <a:spAutoFit/>
          </a:bodyPr>
          <a:lstStyle/>
          <a:p>
            <a:pPr algn="l">
              <a:lnSpc>
                <a:spcPct val="135000"/>
              </a:lnSpc>
            </a:pPr>
            <a:r>
              <a:rPr sz="1150" b="0">
                <a:solidFill>
                  <a:srgbClr val="9AA4B2"/>
                </a:solidFill>
                <a:latin typeface="Inter"/>
              </a:rPr>
              <a:t>Sophisticated investors (€2–10M) understand markets but retreat into defensive, low-yield assets when volatility rises.</a:t>
            </a:r>
          </a:p>
        </p:txBody>
      </p:sp>
      <p:sp>
        <p:nvSpPr>
          <p:cNvPr id="13" name="TextBox 12"/>
          <p:cNvSpPr txBox="1"/>
          <p:nvPr/>
        </p:nvSpPr>
        <p:spPr>
          <a:xfrm>
            <a:off x="1106424" y="3867912"/>
            <a:ext cx="4587087" cy="566928"/>
          </a:xfrm>
          <a:prstGeom prst="rect">
            <a:avLst/>
          </a:prstGeom>
          <a:noFill/>
        </p:spPr>
        <p:txBody>
          <a:bodyPr wrap="square" anchor="t" lIns="0" rIns="0" tIns="0" bIns="0">
            <a:spAutoFit/>
          </a:bodyPr>
          <a:lstStyle/>
          <a:p>
            <a:pPr algn="l">
              <a:lnSpc>
                <a:spcPct val="135000"/>
              </a:lnSpc>
            </a:pPr>
            <a:r>
              <a:rPr sz="1150" b="0">
                <a:solidFill>
                  <a:srgbClr val="9AA4B2"/>
                </a:solidFill>
                <a:latin typeface="Inter"/>
              </a:rPr>
              <a:t>Human execution reacts too slowly to sharp moves; downside is felt, not managed.</a:t>
            </a:r>
          </a:p>
        </p:txBody>
      </p:sp>
      <p:sp>
        <p:nvSpPr>
          <p:cNvPr id="14" name="TextBox 13"/>
          <p:cNvSpPr txBox="1"/>
          <p:nvPr/>
        </p:nvSpPr>
        <p:spPr>
          <a:xfrm>
            <a:off x="1106424" y="4562856"/>
            <a:ext cx="4587087" cy="566928"/>
          </a:xfrm>
          <a:prstGeom prst="rect">
            <a:avLst/>
          </a:prstGeom>
          <a:noFill/>
        </p:spPr>
        <p:txBody>
          <a:bodyPr wrap="square" anchor="t" lIns="0" rIns="0" tIns="0" bIns="0">
            <a:spAutoFit/>
          </a:bodyPr>
          <a:lstStyle/>
          <a:p>
            <a:pPr algn="l">
              <a:lnSpc>
                <a:spcPct val="135000"/>
              </a:lnSpc>
            </a:pPr>
            <a:r>
              <a:rPr sz="1150" b="0">
                <a:solidFill>
                  <a:srgbClr val="9AA4B2"/>
                </a:solidFill>
                <a:latin typeface="Inter"/>
              </a:rPr>
              <a:t>Specialised U.S. strategies remain locked behind institutional walls.</a:t>
            </a:r>
          </a:p>
        </p:txBody>
      </p:sp>
      <p:sp>
        <p:nvSpPr>
          <p:cNvPr id="15" name="Rectangle 14"/>
          <p:cNvSpPr/>
          <p:nvPr/>
        </p:nvSpPr>
        <p:spPr>
          <a:xfrm>
            <a:off x="6168999" y="2423160"/>
            <a:ext cx="5245455" cy="278892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98183" y="2715768"/>
            <a:ext cx="4605375" cy="237744"/>
          </a:xfrm>
          <a:prstGeom prst="rect">
            <a:avLst/>
          </a:prstGeom>
          <a:noFill/>
        </p:spPr>
        <p:txBody>
          <a:bodyPr wrap="square" anchor="t" lIns="0" rIns="0" tIns="0" bIns="0">
            <a:spAutoFit/>
          </a:bodyPr>
          <a:lstStyle/>
          <a:p>
            <a:pPr algn="l">
              <a:lnSpc>
                <a:spcPct val="125000"/>
              </a:lnSpc>
            </a:pPr>
            <a:r>
              <a:rPr sz="1000" b="0" spc="160">
                <a:solidFill>
                  <a:srgbClr val="3DF5A0"/>
                </a:solidFill>
                <a:latin typeface="JetBrains Mono"/>
              </a:rPr>
              <a:t>△  THE P1731 RESPONSE</a:t>
            </a:r>
          </a:p>
        </p:txBody>
      </p:sp>
      <p:sp>
        <p:nvSpPr>
          <p:cNvPr id="17" name="TextBox 16"/>
          <p:cNvSpPr txBox="1"/>
          <p:nvPr/>
        </p:nvSpPr>
        <p:spPr>
          <a:xfrm>
            <a:off x="6498183" y="3172968"/>
            <a:ext cx="4587087" cy="566928"/>
          </a:xfrm>
          <a:prstGeom prst="rect">
            <a:avLst/>
          </a:prstGeom>
          <a:noFill/>
        </p:spPr>
        <p:txBody>
          <a:bodyPr wrap="square" anchor="t" lIns="0" rIns="0" tIns="0" bIns="0">
            <a:spAutoFit/>
          </a:bodyPr>
          <a:lstStyle/>
          <a:p>
            <a:pPr algn="l">
              <a:lnSpc>
                <a:spcPct val="135000"/>
              </a:lnSpc>
            </a:pPr>
            <a:r>
              <a:rPr sz="1150" b="1">
                <a:solidFill>
                  <a:srgbClr val="F5F7FA"/>
                </a:solidFill>
                <a:latin typeface="Inter"/>
              </a:rPr>
              <a:t>Volatility is the fuel. </a:t>
            </a:r>
            <a:r>
              <a:rPr sz="1150" b="0">
                <a:solidFill>
                  <a:srgbClr val="9AA4B2"/>
                </a:solidFill>
                <a:latin typeface="Inter"/>
              </a:rPr>
              <a:t>P1731 models require movement to extract return.</a:t>
            </a:r>
          </a:p>
        </p:txBody>
      </p:sp>
      <p:sp>
        <p:nvSpPr>
          <p:cNvPr id="18" name="TextBox 17"/>
          <p:cNvSpPr txBox="1"/>
          <p:nvPr/>
        </p:nvSpPr>
        <p:spPr>
          <a:xfrm>
            <a:off x="6498183" y="3867912"/>
            <a:ext cx="4587087" cy="566928"/>
          </a:xfrm>
          <a:prstGeom prst="rect">
            <a:avLst/>
          </a:prstGeom>
          <a:noFill/>
        </p:spPr>
        <p:txBody>
          <a:bodyPr wrap="square" anchor="t" lIns="0" rIns="0" tIns="0" bIns="0">
            <a:spAutoFit/>
          </a:bodyPr>
          <a:lstStyle/>
          <a:p>
            <a:pPr algn="l">
              <a:lnSpc>
                <a:spcPct val="135000"/>
              </a:lnSpc>
            </a:pPr>
            <a:r>
              <a:rPr sz="1150" b="1">
                <a:solidFill>
                  <a:srgbClr val="F5F7FA"/>
                </a:solidFill>
                <a:latin typeface="Inter"/>
              </a:rPr>
              <a:t>Rules replace reflexes. </a:t>
            </a:r>
            <a:r>
              <a:rPr sz="1150" b="0">
                <a:solidFill>
                  <a:srgbClr val="9AA4B2"/>
                </a:solidFill>
                <a:latin typeface="Inter"/>
              </a:rPr>
              <a:t>Downside protection is automated and unemotional.</a:t>
            </a:r>
          </a:p>
        </p:txBody>
      </p:sp>
      <p:sp>
        <p:nvSpPr>
          <p:cNvPr id="19" name="TextBox 18"/>
          <p:cNvSpPr txBox="1"/>
          <p:nvPr/>
        </p:nvSpPr>
        <p:spPr>
          <a:xfrm>
            <a:off x="6498183" y="4562856"/>
            <a:ext cx="4587087" cy="566928"/>
          </a:xfrm>
          <a:prstGeom prst="rect">
            <a:avLst/>
          </a:prstGeom>
          <a:noFill/>
        </p:spPr>
        <p:txBody>
          <a:bodyPr wrap="square" anchor="t" lIns="0" rIns="0" tIns="0" bIns="0">
            <a:spAutoFit/>
          </a:bodyPr>
          <a:lstStyle/>
          <a:p>
            <a:pPr algn="l">
              <a:lnSpc>
                <a:spcPct val="135000"/>
              </a:lnSpc>
            </a:pPr>
            <a:r>
              <a:rPr sz="1150" b="1">
                <a:solidFill>
                  <a:srgbClr val="F5F7FA"/>
                </a:solidFill>
                <a:latin typeface="Inter"/>
              </a:rPr>
              <a:t>Direct access. </a:t>
            </a:r>
            <a:r>
              <a:rPr sz="1150" b="0">
                <a:solidFill>
                  <a:srgbClr val="9AA4B2"/>
                </a:solidFill>
                <a:latin typeface="Inter"/>
              </a:rPr>
              <a:t>A boutique strategy opened to German private wealth.</a:t>
            </a:r>
          </a:p>
        </p:txBody>
      </p:sp>
      <p:sp>
        <p:nvSpPr>
          <p:cNvPr id="20" name="TextBox 19"/>
          <p:cNvSpPr txBox="1"/>
          <p:nvPr/>
        </p:nvSpPr>
        <p:spPr>
          <a:xfrm>
            <a:off x="777240" y="5413248"/>
            <a:ext cx="10637215" cy="822960"/>
          </a:xfrm>
          <a:prstGeom prst="rect">
            <a:avLst/>
          </a:prstGeom>
          <a:noFill/>
        </p:spPr>
        <p:txBody>
          <a:bodyPr wrap="square" anchor="t" lIns="0" rIns="0" tIns="0" bIns="0">
            <a:spAutoFit/>
          </a:bodyPr>
          <a:lstStyle/>
          <a:p>
            <a:pPr algn="l">
              <a:lnSpc>
                <a:spcPct val="135000"/>
              </a:lnSpc>
            </a:pPr>
            <a:r>
              <a:rPr sz="800" b="0">
                <a:solidFill>
                  <a:srgbClr val="5C6675"/>
                </a:solidFill>
                <a:latin typeface="Inter"/>
              </a:rPr>
              <a:t>Addressable investor profile is illustrative. Market inefficiencies are not guaranteed to persist and may be arbitraged away.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310896"/>
            <a:ext cx="3657600" cy="256032"/>
          </a:xfrm>
          <a:prstGeom prst="rect">
            <a:avLst/>
          </a:prstGeom>
          <a:noFill/>
        </p:spPr>
        <p:txBody>
          <a:bodyPr wrap="square" anchor="t" lIns="0" rIns="0" tIns="0" bIns="0">
            <a:spAutoFit/>
          </a:bodyPr>
          <a:lstStyle/>
          <a:p>
            <a:pPr algn="l">
              <a:lnSpc>
                <a:spcPct val="125000"/>
              </a:lnSpc>
            </a:pPr>
            <a:r>
              <a:rPr sz="1100" b="0">
                <a:solidFill>
                  <a:srgbClr val="3DF5A0"/>
                </a:solidFill>
                <a:latin typeface="JetBrains Mono"/>
              </a:rPr>
              <a:t>■  </a:t>
            </a:r>
            <a:r>
              <a:rPr sz="1100" b="0">
                <a:solidFill>
                  <a:srgbClr val="F5F7FA"/>
                </a:solidFill>
                <a:latin typeface="JetBrains Mono"/>
              </a:rPr>
              <a:t>P1731</a:t>
            </a:r>
            <a:r>
              <a:rPr sz="1100" b="0">
                <a:solidFill>
                  <a:srgbClr val="5C6675"/>
                </a:solidFill>
                <a:latin typeface="JetBrains Mono"/>
              </a:rPr>
              <a:t>  ·  Fund I</a:t>
            </a:r>
          </a:p>
        </p:txBody>
      </p:sp>
      <p:sp>
        <p:nvSpPr>
          <p:cNvPr id="4" name="TextBox 3"/>
          <p:cNvSpPr txBox="1"/>
          <p:nvPr/>
        </p:nvSpPr>
        <p:spPr>
          <a:xfrm>
            <a:off x="5928055" y="310896"/>
            <a:ext cx="5486400" cy="256032"/>
          </a:xfrm>
          <a:prstGeom prst="rect">
            <a:avLst/>
          </a:prstGeom>
          <a:noFill/>
        </p:spPr>
        <p:txBody>
          <a:bodyPr wrap="square" anchor="t" lIns="0" rIns="0" tIns="0" bIns="0">
            <a:spAutoFit/>
          </a:bodyPr>
          <a:lstStyle/>
          <a:p>
            <a:pPr algn="r">
              <a:lnSpc>
                <a:spcPct val="125000"/>
              </a:lnSpc>
            </a:pPr>
            <a:r>
              <a:rPr sz="850" b="0" spc="160">
                <a:solidFill>
                  <a:srgbClr val="5C6675"/>
                </a:solidFill>
                <a:latin typeface="JetBrains Mono"/>
              </a:rPr>
              <a:t>CONFIDENTIAL · PROFESSIONAL INVESTORS ONLY</a:t>
            </a:r>
          </a:p>
        </p:txBody>
      </p:sp>
      <p:sp>
        <p:nvSpPr>
          <p:cNvPr id="5" name="TextBox 4"/>
          <p:cNvSpPr txBox="1"/>
          <p:nvPr/>
        </p:nvSpPr>
        <p:spPr>
          <a:xfrm>
            <a:off x="777240" y="6291072"/>
            <a:ext cx="1828800" cy="256032"/>
          </a:xfrm>
          <a:prstGeom prst="rect">
            <a:avLst/>
          </a:prstGeom>
          <a:noFill/>
        </p:spPr>
        <p:txBody>
          <a:bodyPr wrap="square" anchor="t" lIns="0" rIns="0" tIns="0" bIns="0">
            <a:spAutoFit/>
          </a:bodyPr>
          <a:lstStyle/>
          <a:p>
            <a:pPr algn="l">
              <a:lnSpc>
                <a:spcPct val="125000"/>
              </a:lnSpc>
            </a:pPr>
            <a:r>
              <a:rPr sz="900" b="0">
                <a:solidFill>
                  <a:srgbClr val="5C6675"/>
                </a:solidFill>
                <a:latin typeface="JetBrains Mono"/>
              </a:rPr>
              <a:t>04 / 11</a:t>
            </a:r>
          </a:p>
        </p:txBody>
      </p:sp>
      <p:sp>
        <p:nvSpPr>
          <p:cNvPr id="6" name="Rectangle 5"/>
          <p:cNvSpPr/>
          <p:nvPr/>
        </p:nvSpPr>
        <p:spPr>
          <a:xfrm>
            <a:off x="0" y="6821424"/>
            <a:ext cx="4433343" cy="3657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841248"/>
            <a:ext cx="256032" cy="1524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61288" y="731520"/>
            <a:ext cx="8229600" cy="274320"/>
          </a:xfrm>
          <a:prstGeom prst="rect">
            <a:avLst/>
          </a:prstGeom>
          <a:noFill/>
        </p:spPr>
        <p:txBody>
          <a:bodyPr wrap="square" anchor="t" lIns="0" rIns="0" tIns="0" bIns="0">
            <a:spAutoFit/>
          </a:bodyPr>
          <a:lstStyle/>
          <a:p>
            <a:pPr algn="l">
              <a:lnSpc>
                <a:spcPct val="125000"/>
              </a:lnSpc>
            </a:pPr>
            <a:r>
              <a:rPr sz="1050" b="0" spc="240">
                <a:solidFill>
                  <a:srgbClr val="3DF5A0"/>
                </a:solidFill>
                <a:latin typeface="JetBrains Mono"/>
              </a:rPr>
              <a:t>03 — THE STRATEGY</a:t>
            </a:r>
          </a:p>
        </p:txBody>
      </p:sp>
      <p:sp>
        <p:nvSpPr>
          <p:cNvPr id="9" name="TextBox 8"/>
          <p:cNvSpPr txBox="1"/>
          <p:nvPr/>
        </p:nvSpPr>
        <p:spPr>
          <a:xfrm>
            <a:off x="777240" y="1143000"/>
            <a:ext cx="10637215" cy="1005840"/>
          </a:xfrm>
          <a:prstGeom prst="rect">
            <a:avLst/>
          </a:prstGeom>
          <a:noFill/>
        </p:spPr>
        <p:txBody>
          <a:bodyPr wrap="square" anchor="t" lIns="0" rIns="0" tIns="0" bIns="0">
            <a:spAutoFit/>
          </a:bodyPr>
          <a:lstStyle/>
          <a:p>
            <a:pPr algn="l">
              <a:lnSpc>
                <a:spcPct val="102000"/>
              </a:lnSpc>
            </a:pPr>
            <a:r>
              <a:rPr sz="3400" b="1">
                <a:solidFill>
                  <a:srgbClr val="F5F7FA"/>
                </a:solidFill>
                <a:latin typeface="Inter"/>
              </a:rPr>
              <a:t>Three disciplines, running without pause.</a:t>
            </a:r>
          </a:p>
        </p:txBody>
      </p:sp>
      <p:sp>
        <p:nvSpPr>
          <p:cNvPr id="10" name="Rectangle 9"/>
          <p:cNvSpPr/>
          <p:nvPr/>
        </p:nvSpPr>
        <p:spPr>
          <a:xfrm>
            <a:off x="777240" y="2212848"/>
            <a:ext cx="3448202" cy="228600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88136" y="2523744"/>
            <a:ext cx="2826410" cy="219456"/>
          </a:xfrm>
          <a:prstGeom prst="rect">
            <a:avLst/>
          </a:prstGeom>
          <a:noFill/>
        </p:spPr>
        <p:txBody>
          <a:bodyPr wrap="square" anchor="t" lIns="0" rIns="0" tIns="0" bIns="0">
            <a:spAutoFit/>
          </a:bodyPr>
          <a:lstStyle/>
          <a:p>
            <a:pPr algn="l">
              <a:lnSpc>
                <a:spcPct val="125000"/>
              </a:lnSpc>
            </a:pPr>
            <a:r>
              <a:rPr sz="1000" b="1">
                <a:solidFill>
                  <a:srgbClr val="3DF5A0"/>
                </a:solidFill>
                <a:latin typeface="JetBrains Mono"/>
              </a:rPr>
              <a:t>01</a:t>
            </a:r>
          </a:p>
        </p:txBody>
      </p:sp>
      <p:sp>
        <p:nvSpPr>
          <p:cNvPr id="12" name="TextBox 11"/>
          <p:cNvSpPr txBox="1"/>
          <p:nvPr/>
        </p:nvSpPr>
        <p:spPr>
          <a:xfrm>
            <a:off x="1088136" y="2852928"/>
            <a:ext cx="2826410" cy="365760"/>
          </a:xfrm>
          <a:prstGeom prst="rect">
            <a:avLst/>
          </a:prstGeom>
          <a:noFill/>
        </p:spPr>
        <p:txBody>
          <a:bodyPr wrap="square" anchor="t" lIns="0" rIns="0" tIns="0" bIns="0">
            <a:spAutoFit/>
          </a:bodyPr>
          <a:lstStyle/>
          <a:p>
            <a:pPr algn="l">
              <a:lnSpc>
                <a:spcPct val="110000"/>
              </a:lnSpc>
            </a:pPr>
            <a:r>
              <a:rPr sz="1500" b="1">
                <a:solidFill>
                  <a:srgbClr val="F5F7FA"/>
                </a:solidFill>
                <a:latin typeface="Inter"/>
              </a:rPr>
              <a:t>Continuous Monitoring</a:t>
            </a:r>
          </a:p>
        </p:txBody>
      </p:sp>
      <p:sp>
        <p:nvSpPr>
          <p:cNvPr id="13" name="TextBox 12"/>
          <p:cNvSpPr txBox="1"/>
          <p:nvPr/>
        </p:nvSpPr>
        <p:spPr>
          <a:xfrm>
            <a:off x="1088136" y="3364992"/>
            <a:ext cx="2826410" cy="1005840"/>
          </a:xfrm>
          <a:prstGeom prst="rect">
            <a:avLst/>
          </a:prstGeom>
          <a:noFill/>
        </p:spPr>
        <p:txBody>
          <a:bodyPr wrap="square" anchor="t" lIns="0" rIns="0" tIns="0" bIns="0">
            <a:spAutoFit/>
          </a:bodyPr>
          <a:lstStyle/>
          <a:p>
            <a:pPr algn="l">
              <a:lnSpc>
                <a:spcPct val="134000"/>
              </a:lnSpc>
            </a:pPr>
            <a:r>
              <a:rPr sz="1100" b="0">
                <a:solidFill>
                  <a:srgbClr val="9AA4B2"/>
                </a:solidFill>
                <a:latin typeface="Inter"/>
              </a:rPr>
              <a:t>Data-driven screening of the U.S. public equity market to identify precise market turns, volume profiles and trend indicators.</a:t>
            </a:r>
          </a:p>
        </p:txBody>
      </p:sp>
      <p:sp>
        <p:nvSpPr>
          <p:cNvPr id="14" name="Rectangle 13"/>
          <p:cNvSpPr/>
          <p:nvPr/>
        </p:nvSpPr>
        <p:spPr>
          <a:xfrm>
            <a:off x="4371746" y="2212848"/>
            <a:ext cx="3448202" cy="228600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682642" y="2523744"/>
            <a:ext cx="2826410" cy="219456"/>
          </a:xfrm>
          <a:prstGeom prst="rect">
            <a:avLst/>
          </a:prstGeom>
          <a:noFill/>
        </p:spPr>
        <p:txBody>
          <a:bodyPr wrap="square" anchor="t" lIns="0" rIns="0" tIns="0" bIns="0">
            <a:spAutoFit/>
          </a:bodyPr>
          <a:lstStyle/>
          <a:p>
            <a:pPr algn="l">
              <a:lnSpc>
                <a:spcPct val="125000"/>
              </a:lnSpc>
            </a:pPr>
            <a:r>
              <a:rPr sz="1000" b="1">
                <a:solidFill>
                  <a:srgbClr val="3DF5A0"/>
                </a:solidFill>
                <a:latin typeface="JetBrains Mono"/>
              </a:rPr>
              <a:t>02</a:t>
            </a:r>
          </a:p>
        </p:txBody>
      </p:sp>
      <p:sp>
        <p:nvSpPr>
          <p:cNvPr id="16" name="TextBox 15"/>
          <p:cNvSpPr txBox="1"/>
          <p:nvPr/>
        </p:nvSpPr>
        <p:spPr>
          <a:xfrm>
            <a:off x="4682642" y="2852928"/>
            <a:ext cx="2826410" cy="365760"/>
          </a:xfrm>
          <a:prstGeom prst="rect">
            <a:avLst/>
          </a:prstGeom>
          <a:noFill/>
        </p:spPr>
        <p:txBody>
          <a:bodyPr wrap="square" anchor="t" lIns="0" rIns="0" tIns="0" bIns="0">
            <a:spAutoFit/>
          </a:bodyPr>
          <a:lstStyle/>
          <a:p>
            <a:pPr algn="l">
              <a:lnSpc>
                <a:spcPct val="110000"/>
              </a:lnSpc>
            </a:pPr>
            <a:r>
              <a:rPr sz="1500" b="1">
                <a:solidFill>
                  <a:srgbClr val="F5F7FA"/>
                </a:solidFill>
                <a:latin typeface="Inter"/>
              </a:rPr>
              <a:t>Inefficiency Exploitation</a:t>
            </a:r>
          </a:p>
        </p:txBody>
      </p:sp>
      <p:sp>
        <p:nvSpPr>
          <p:cNvPr id="17" name="TextBox 16"/>
          <p:cNvSpPr txBox="1"/>
          <p:nvPr/>
        </p:nvSpPr>
        <p:spPr>
          <a:xfrm>
            <a:off x="4682642" y="3364992"/>
            <a:ext cx="2826410" cy="1005840"/>
          </a:xfrm>
          <a:prstGeom prst="rect">
            <a:avLst/>
          </a:prstGeom>
          <a:noFill/>
        </p:spPr>
        <p:txBody>
          <a:bodyPr wrap="square" anchor="t" lIns="0" rIns="0" tIns="0" bIns="0">
            <a:spAutoFit/>
          </a:bodyPr>
          <a:lstStyle/>
          <a:p>
            <a:pPr algn="l">
              <a:lnSpc>
                <a:spcPct val="134000"/>
              </a:lnSpc>
            </a:pPr>
            <a:r>
              <a:rPr sz="1100" b="0">
                <a:solidFill>
                  <a:srgbClr val="9AA4B2"/>
                </a:solidFill>
                <a:latin typeface="Inter"/>
              </a:rPr>
              <a:t>Opportunistic entries. P1731 executes only when the data confirms a trend, strictly moving to cash when the market enters a downtrend or opportunities fade.</a:t>
            </a:r>
          </a:p>
        </p:txBody>
      </p:sp>
      <p:sp>
        <p:nvSpPr>
          <p:cNvPr id="18" name="Rectangle 17"/>
          <p:cNvSpPr/>
          <p:nvPr/>
        </p:nvSpPr>
        <p:spPr>
          <a:xfrm>
            <a:off x="7966252" y="2212848"/>
            <a:ext cx="3448202" cy="228600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277148" y="2523744"/>
            <a:ext cx="2826410" cy="219456"/>
          </a:xfrm>
          <a:prstGeom prst="rect">
            <a:avLst/>
          </a:prstGeom>
          <a:noFill/>
        </p:spPr>
        <p:txBody>
          <a:bodyPr wrap="square" anchor="t" lIns="0" rIns="0" tIns="0" bIns="0">
            <a:spAutoFit/>
          </a:bodyPr>
          <a:lstStyle/>
          <a:p>
            <a:pPr algn="l">
              <a:lnSpc>
                <a:spcPct val="125000"/>
              </a:lnSpc>
            </a:pPr>
            <a:r>
              <a:rPr sz="1000" b="1">
                <a:solidFill>
                  <a:srgbClr val="3DF5A0"/>
                </a:solidFill>
                <a:latin typeface="JetBrains Mono"/>
              </a:rPr>
              <a:t>03</a:t>
            </a:r>
          </a:p>
        </p:txBody>
      </p:sp>
      <p:sp>
        <p:nvSpPr>
          <p:cNvPr id="20" name="TextBox 19"/>
          <p:cNvSpPr txBox="1"/>
          <p:nvPr/>
        </p:nvSpPr>
        <p:spPr>
          <a:xfrm>
            <a:off x="8277148" y="2852928"/>
            <a:ext cx="2826410" cy="365760"/>
          </a:xfrm>
          <a:prstGeom prst="rect">
            <a:avLst/>
          </a:prstGeom>
          <a:noFill/>
        </p:spPr>
        <p:txBody>
          <a:bodyPr wrap="square" anchor="t" lIns="0" rIns="0" tIns="0" bIns="0">
            <a:spAutoFit/>
          </a:bodyPr>
          <a:lstStyle/>
          <a:p>
            <a:pPr algn="l">
              <a:lnSpc>
                <a:spcPct val="110000"/>
              </a:lnSpc>
            </a:pPr>
            <a:r>
              <a:rPr sz="1500" b="1">
                <a:solidFill>
                  <a:srgbClr val="F5F7FA"/>
                </a:solidFill>
                <a:latin typeface="Inter"/>
              </a:rPr>
              <a:t>Disciplined Downside</a:t>
            </a:r>
          </a:p>
        </p:txBody>
      </p:sp>
      <p:sp>
        <p:nvSpPr>
          <p:cNvPr id="21" name="TextBox 20"/>
          <p:cNvSpPr txBox="1"/>
          <p:nvPr/>
        </p:nvSpPr>
        <p:spPr>
          <a:xfrm>
            <a:off x="8277148" y="3364992"/>
            <a:ext cx="2826410" cy="1005840"/>
          </a:xfrm>
          <a:prstGeom prst="rect">
            <a:avLst/>
          </a:prstGeom>
          <a:noFill/>
        </p:spPr>
        <p:txBody>
          <a:bodyPr wrap="square" anchor="t" lIns="0" rIns="0" tIns="0" bIns="0">
            <a:spAutoFit/>
          </a:bodyPr>
          <a:lstStyle/>
          <a:p>
            <a:pPr algn="l">
              <a:lnSpc>
                <a:spcPct val="134000"/>
              </a:lnSpc>
            </a:pPr>
            <a:r>
              <a:rPr sz="1100" b="0">
                <a:solidFill>
                  <a:srgbClr val="9AA4B2"/>
                </a:solidFill>
                <a:latin typeface="Inter"/>
              </a:rPr>
              <a:t>Capital preservation is hardcoded. Profits are secured and losses are cut mathematically — never emotionally.</a:t>
            </a:r>
          </a:p>
        </p:txBody>
      </p:sp>
      <p:sp>
        <p:nvSpPr>
          <p:cNvPr id="22" name="TextBox 21"/>
          <p:cNvSpPr txBox="1"/>
          <p:nvPr/>
        </p:nvSpPr>
        <p:spPr>
          <a:xfrm>
            <a:off x="777240" y="4828032"/>
            <a:ext cx="3271418"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UNIVERSE</a:t>
            </a:r>
          </a:p>
        </p:txBody>
      </p:sp>
      <p:sp>
        <p:nvSpPr>
          <p:cNvPr id="23" name="TextBox 22"/>
          <p:cNvSpPr txBox="1"/>
          <p:nvPr/>
        </p:nvSpPr>
        <p:spPr>
          <a:xfrm>
            <a:off x="777240" y="5084064"/>
            <a:ext cx="3271418" cy="457200"/>
          </a:xfrm>
          <a:prstGeom prst="rect">
            <a:avLst/>
          </a:prstGeom>
          <a:noFill/>
        </p:spPr>
        <p:txBody>
          <a:bodyPr wrap="square" anchor="t" lIns="0" rIns="0" tIns="0" bIns="0">
            <a:spAutoFit/>
          </a:bodyPr>
          <a:lstStyle/>
          <a:p>
            <a:pPr algn="l">
              <a:lnSpc>
                <a:spcPct val="130000"/>
              </a:lnSpc>
            </a:pPr>
            <a:r>
              <a:rPr sz="1100" b="0">
                <a:solidFill>
                  <a:srgbClr val="9AA4B2"/>
                </a:solidFill>
                <a:latin typeface="Inter"/>
              </a:rPr>
              <a:t>Liquid U.S. equities &amp; ETFs</a:t>
            </a:r>
          </a:p>
        </p:txBody>
      </p:sp>
      <p:sp>
        <p:nvSpPr>
          <p:cNvPr id="24" name="TextBox 23"/>
          <p:cNvSpPr txBox="1"/>
          <p:nvPr/>
        </p:nvSpPr>
        <p:spPr>
          <a:xfrm>
            <a:off x="4322978" y="4828032"/>
            <a:ext cx="3271418"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SIGNAL HORIZON</a:t>
            </a:r>
          </a:p>
        </p:txBody>
      </p:sp>
      <p:sp>
        <p:nvSpPr>
          <p:cNvPr id="25" name="TextBox 24"/>
          <p:cNvSpPr txBox="1"/>
          <p:nvPr/>
        </p:nvSpPr>
        <p:spPr>
          <a:xfrm>
            <a:off x="4322978" y="5084064"/>
            <a:ext cx="3271418" cy="457200"/>
          </a:xfrm>
          <a:prstGeom prst="rect">
            <a:avLst/>
          </a:prstGeom>
          <a:noFill/>
        </p:spPr>
        <p:txBody>
          <a:bodyPr wrap="square" anchor="t" lIns="0" rIns="0" tIns="0" bIns="0">
            <a:spAutoFit/>
          </a:bodyPr>
          <a:lstStyle/>
          <a:p>
            <a:pPr algn="l">
              <a:lnSpc>
                <a:spcPct val="130000"/>
              </a:lnSpc>
            </a:pPr>
            <a:r>
              <a:rPr sz="1100" b="0">
                <a:solidFill>
                  <a:srgbClr val="9AA4B2"/>
                </a:solidFill>
                <a:latin typeface="Inter"/>
              </a:rPr>
              <a:t>Days / weeks / months</a:t>
            </a:r>
          </a:p>
        </p:txBody>
      </p:sp>
      <p:sp>
        <p:nvSpPr>
          <p:cNvPr id="26" name="TextBox 25"/>
          <p:cNvSpPr txBox="1"/>
          <p:nvPr/>
        </p:nvSpPr>
        <p:spPr>
          <a:xfrm>
            <a:off x="7868716" y="4828032"/>
            <a:ext cx="3271418"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DIRECTIONALITY</a:t>
            </a:r>
          </a:p>
        </p:txBody>
      </p:sp>
      <p:sp>
        <p:nvSpPr>
          <p:cNvPr id="27" name="TextBox 26"/>
          <p:cNvSpPr txBox="1"/>
          <p:nvPr/>
        </p:nvSpPr>
        <p:spPr>
          <a:xfrm>
            <a:off x="7868716" y="5084064"/>
            <a:ext cx="3271418" cy="457200"/>
          </a:xfrm>
          <a:prstGeom prst="rect">
            <a:avLst/>
          </a:prstGeom>
          <a:noFill/>
        </p:spPr>
        <p:txBody>
          <a:bodyPr wrap="square" anchor="t" lIns="0" rIns="0" tIns="0" bIns="0">
            <a:spAutoFit/>
          </a:bodyPr>
          <a:lstStyle/>
          <a:p>
            <a:pPr algn="l">
              <a:lnSpc>
                <a:spcPct val="130000"/>
              </a:lnSpc>
            </a:pPr>
            <a:r>
              <a:rPr sz="1100" b="0">
                <a:solidFill>
                  <a:srgbClr val="9AA4B2"/>
                </a:solidFill>
                <a:latin typeface="Inter"/>
              </a:rPr>
              <a:t>Long (opportunistic cash positioning)</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310896"/>
            <a:ext cx="3657600" cy="256032"/>
          </a:xfrm>
          <a:prstGeom prst="rect">
            <a:avLst/>
          </a:prstGeom>
          <a:noFill/>
        </p:spPr>
        <p:txBody>
          <a:bodyPr wrap="square" anchor="t" lIns="0" rIns="0" tIns="0" bIns="0">
            <a:spAutoFit/>
          </a:bodyPr>
          <a:lstStyle/>
          <a:p>
            <a:pPr algn="l">
              <a:lnSpc>
                <a:spcPct val="125000"/>
              </a:lnSpc>
            </a:pPr>
            <a:r>
              <a:rPr sz="1100" b="0">
                <a:solidFill>
                  <a:srgbClr val="3DF5A0"/>
                </a:solidFill>
                <a:latin typeface="JetBrains Mono"/>
              </a:rPr>
              <a:t>■  </a:t>
            </a:r>
            <a:r>
              <a:rPr sz="1100" b="0">
                <a:solidFill>
                  <a:srgbClr val="F5F7FA"/>
                </a:solidFill>
                <a:latin typeface="JetBrains Mono"/>
              </a:rPr>
              <a:t>P1731</a:t>
            </a:r>
            <a:r>
              <a:rPr sz="1100" b="0">
                <a:solidFill>
                  <a:srgbClr val="5C6675"/>
                </a:solidFill>
                <a:latin typeface="JetBrains Mono"/>
              </a:rPr>
              <a:t>  ·  Fund I</a:t>
            </a:r>
          </a:p>
        </p:txBody>
      </p:sp>
      <p:sp>
        <p:nvSpPr>
          <p:cNvPr id="4" name="TextBox 3"/>
          <p:cNvSpPr txBox="1"/>
          <p:nvPr/>
        </p:nvSpPr>
        <p:spPr>
          <a:xfrm>
            <a:off x="5928055" y="310896"/>
            <a:ext cx="5486400" cy="256032"/>
          </a:xfrm>
          <a:prstGeom prst="rect">
            <a:avLst/>
          </a:prstGeom>
          <a:noFill/>
        </p:spPr>
        <p:txBody>
          <a:bodyPr wrap="square" anchor="t" lIns="0" rIns="0" tIns="0" bIns="0">
            <a:spAutoFit/>
          </a:bodyPr>
          <a:lstStyle/>
          <a:p>
            <a:pPr algn="r">
              <a:lnSpc>
                <a:spcPct val="125000"/>
              </a:lnSpc>
            </a:pPr>
            <a:r>
              <a:rPr sz="850" b="0" spc="160">
                <a:solidFill>
                  <a:srgbClr val="5C6675"/>
                </a:solidFill>
                <a:latin typeface="JetBrains Mono"/>
              </a:rPr>
              <a:t>CONFIDENTIAL · PROFESSIONAL INVESTORS ONLY</a:t>
            </a:r>
          </a:p>
        </p:txBody>
      </p:sp>
      <p:sp>
        <p:nvSpPr>
          <p:cNvPr id="5" name="TextBox 4"/>
          <p:cNvSpPr txBox="1"/>
          <p:nvPr/>
        </p:nvSpPr>
        <p:spPr>
          <a:xfrm>
            <a:off x="777240" y="6291072"/>
            <a:ext cx="1828800" cy="256032"/>
          </a:xfrm>
          <a:prstGeom prst="rect">
            <a:avLst/>
          </a:prstGeom>
          <a:noFill/>
        </p:spPr>
        <p:txBody>
          <a:bodyPr wrap="square" anchor="t" lIns="0" rIns="0" tIns="0" bIns="0">
            <a:spAutoFit/>
          </a:bodyPr>
          <a:lstStyle/>
          <a:p>
            <a:pPr algn="l">
              <a:lnSpc>
                <a:spcPct val="125000"/>
              </a:lnSpc>
            </a:pPr>
            <a:r>
              <a:rPr sz="900" b="0">
                <a:solidFill>
                  <a:srgbClr val="5C6675"/>
                </a:solidFill>
                <a:latin typeface="JetBrains Mono"/>
              </a:rPr>
              <a:t>05 / 11</a:t>
            </a:r>
          </a:p>
        </p:txBody>
      </p:sp>
      <p:sp>
        <p:nvSpPr>
          <p:cNvPr id="6" name="Rectangle 5"/>
          <p:cNvSpPr/>
          <p:nvPr/>
        </p:nvSpPr>
        <p:spPr>
          <a:xfrm>
            <a:off x="0" y="6821424"/>
            <a:ext cx="5541679" cy="3657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841248"/>
            <a:ext cx="256032" cy="1524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61288" y="731520"/>
            <a:ext cx="8229600" cy="274320"/>
          </a:xfrm>
          <a:prstGeom prst="rect">
            <a:avLst/>
          </a:prstGeom>
          <a:noFill/>
        </p:spPr>
        <p:txBody>
          <a:bodyPr wrap="square" anchor="t" lIns="0" rIns="0" tIns="0" bIns="0">
            <a:spAutoFit/>
          </a:bodyPr>
          <a:lstStyle/>
          <a:p>
            <a:pPr algn="l">
              <a:lnSpc>
                <a:spcPct val="125000"/>
              </a:lnSpc>
            </a:pPr>
            <a:r>
              <a:rPr sz="1050" b="0" spc="240">
                <a:solidFill>
                  <a:srgbClr val="3DF5A0"/>
                </a:solidFill>
                <a:latin typeface="JetBrains Mono"/>
              </a:rPr>
              <a:t>04 — INVESTMENT PROCESS</a:t>
            </a:r>
          </a:p>
        </p:txBody>
      </p:sp>
      <p:sp>
        <p:nvSpPr>
          <p:cNvPr id="9" name="TextBox 8"/>
          <p:cNvSpPr txBox="1"/>
          <p:nvPr/>
        </p:nvSpPr>
        <p:spPr>
          <a:xfrm>
            <a:off x="777240" y="1143000"/>
            <a:ext cx="10637215" cy="1005840"/>
          </a:xfrm>
          <a:prstGeom prst="rect">
            <a:avLst/>
          </a:prstGeom>
          <a:noFill/>
        </p:spPr>
        <p:txBody>
          <a:bodyPr wrap="square" anchor="t" lIns="0" rIns="0" tIns="0" bIns="0">
            <a:spAutoFit/>
          </a:bodyPr>
          <a:lstStyle/>
          <a:p>
            <a:pPr algn="l">
              <a:lnSpc>
                <a:spcPct val="102000"/>
              </a:lnSpc>
            </a:pPr>
            <a:r>
              <a:rPr sz="3400" b="1">
                <a:solidFill>
                  <a:srgbClr val="F5F7FA"/>
                </a:solidFill>
                <a:latin typeface="Inter"/>
              </a:rPr>
              <a:t>From signal to position — an engineered pipeline.</a:t>
            </a:r>
          </a:p>
        </p:txBody>
      </p:sp>
      <p:sp>
        <p:nvSpPr>
          <p:cNvPr id="10" name="Rectangle 9"/>
          <p:cNvSpPr/>
          <p:nvPr/>
        </p:nvSpPr>
        <p:spPr>
          <a:xfrm>
            <a:off x="777240" y="2377440"/>
            <a:ext cx="2025030" cy="196596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14984" y="2633472"/>
            <a:ext cx="1567830" cy="201168"/>
          </a:xfrm>
          <a:prstGeom prst="rect">
            <a:avLst/>
          </a:prstGeom>
          <a:noFill/>
        </p:spPr>
        <p:txBody>
          <a:bodyPr wrap="square" anchor="t" lIns="0" rIns="0" tIns="0" bIns="0">
            <a:spAutoFit/>
          </a:bodyPr>
          <a:lstStyle/>
          <a:p>
            <a:pPr algn="l">
              <a:lnSpc>
                <a:spcPct val="125000"/>
              </a:lnSpc>
            </a:pPr>
            <a:r>
              <a:rPr sz="950" b="1">
                <a:solidFill>
                  <a:srgbClr val="3DF5A0"/>
                </a:solidFill>
                <a:latin typeface="JetBrains Mono"/>
              </a:rPr>
              <a:t>R1</a:t>
            </a:r>
          </a:p>
        </p:txBody>
      </p:sp>
      <p:sp>
        <p:nvSpPr>
          <p:cNvPr id="12" name="TextBox 11"/>
          <p:cNvSpPr txBox="1"/>
          <p:nvPr/>
        </p:nvSpPr>
        <p:spPr>
          <a:xfrm>
            <a:off x="1014984" y="2926080"/>
            <a:ext cx="1567830" cy="457200"/>
          </a:xfrm>
          <a:prstGeom prst="rect">
            <a:avLst/>
          </a:prstGeom>
          <a:noFill/>
        </p:spPr>
        <p:txBody>
          <a:bodyPr wrap="square" anchor="t" lIns="0" rIns="0" tIns="0" bIns="0">
            <a:spAutoFit/>
          </a:bodyPr>
          <a:lstStyle/>
          <a:p>
            <a:pPr algn="l">
              <a:lnSpc>
                <a:spcPct val="114000"/>
              </a:lnSpc>
            </a:pPr>
            <a:r>
              <a:rPr sz="1200" b="1">
                <a:solidFill>
                  <a:srgbClr val="F5F7FA"/>
                </a:solidFill>
                <a:latin typeface="Inter"/>
              </a:rPr>
              <a:t>Data &amp; Signals</a:t>
            </a:r>
          </a:p>
        </p:txBody>
      </p:sp>
      <p:sp>
        <p:nvSpPr>
          <p:cNvPr id="13" name="TextBox 12"/>
          <p:cNvSpPr txBox="1"/>
          <p:nvPr/>
        </p:nvSpPr>
        <p:spPr>
          <a:xfrm>
            <a:off x="1014984" y="3438144"/>
            <a:ext cx="1567830" cy="685800"/>
          </a:xfrm>
          <a:prstGeom prst="rect">
            <a:avLst/>
          </a:prstGeom>
          <a:noFill/>
        </p:spPr>
        <p:txBody>
          <a:bodyPr wrap="square" anchor="t" lIns="0" rIns="0" tIns="0" bIns="0">
            <a:spAutoFit/>
          </a:bodyPr>
          <a:lstStyle/>
          <a:p>
            <a:pPr algn="l">
              <a:lnSpc>
                <a:spcPct val="132000"/>
              </a:lnSpc>
            </a:pPr>
            <a:r>
              <a:rPr sz="950" b="0">
                <a:solidFill>
                  <a:srgbClr val="9AA4B2"/>
                </a:solidFill>
                <a:latin typeface="Inter"/>
              </a:rPr>
              <a:t>Clean, point-in-time market data feeds an audited signal library.</a:t>
            </a:r>
          </a:p>
        </p:txBody>
      </p:sp>
      <p:sp>
        <p:nvSpPr>
          <p:cNvPr id="14" name="TextBox 13"/>
          <p:cNvSpPr txBox="1"/>
          <p:nvPr/>
        </p:nvSpPr>
        <p:spPr>
          <a:xfrm>
            <a:off x="2806842" y="3259836"/>
            <a:ext cx="128016" cy="201168"/>
          </a:xfrm>
          <a:prstGeom prst="rect">
            <a:avLst/>
          </a:prstGeom>
          <a:noFill/>
        </p:spPr>
        <p:txBody>
          <a:bodyPr wrap="square" anchor="t" lIns="0" rIns="0" tIns="0" bIns="0">
            <a:spAutoFit/>
          </a:bodyPr>
          <a:lstStyle/>
          <a:p>
            <a:pPr algn="ctr">
              <a:lnSpc>
                <a:spcPct val="125000"/>
              </a:lnSpc>
            </a:pPr>
            <a:r>
              <a:rPr sz="1200" b="0">
                <a:solidFill>
                  <a:srgbClr val="5C6675"/>
                </a:solidFill>
                <a:latin typeface="JetBrains Mono"/>
              </a:rPr>
              <a:t>›</a:t>
            </a:r>
          </a:p>
        </p:txBody>
      </p:sp>
      <p:sp>
        <p:nvSpPr>
          <p:cNvPr id="15" name="Rectangle 14"/>
          <p:cNvSpPr/>
          <p:nvPr/>
        </p:nvSpPr>
        <p:spPr>
          <a:xfrm>
            <a:off x="2930286" y="2377440"/>
            <a:ext cx="2025030" cy="196596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3168030" y="2633472"/>
            <a:ext cx="1567830" cy="201168"/>
          </a:xfrm>
          <a:prstGeom prst="rect">
            <a:avLst/>
          </a:prstGeom>
          <a:noFill/>
        </p:spPr>
        <p:txBody>
          <a:bodyPr wrap="square" anchor="t" lIns="0" rIns="0" tIns="0" bIns="0">
            <a:spAutoFit/>
          </a:bodyPr>
          <a:lstStyle/>
          <a:p>
            <a:pPr algn="l">
              <a:lnSpc>
                <a:spcPct val="125000"/>
              </a:lnSpc>
            </a:pPr>
            <a:r>
              <a:rPr sz="950" b="1">
                <a:solidFill>
                  <a:srgbClr val="3DF5A0"/>
                </a:solidFill>
                <a:latin typeface="JetBrains Mono"/>
              </a:rPr>
              <a:t>R2</a:t>
            </a:r>
          </a:p>
        </p:txBody>
      </p:sp>
      <p:sp>
        <p:nvSpPr>
          <p:cNvPr id="17" name="TextBox 16"/>
          <p:cNvSpPr txBox="1"/>
          <p:nvPr/>
        </p:nvSpPr>
        <p:spPr>
          <a:xfrm>
            <a:off x="3168030" y="2926080"/>
            <a:ext cx="1567830" cy="457200"/>
          </a:xfrm>
          <a:prstGeom prst="rect">
            <a:avLst/>
          </a:prstGeom>
          <a:noFill/>
        </p:spPr>
        <p:txBody>
          <a:bodyPr wrap="square" anchor="t" lIns="0" rIns="0" tIns="0" bIns="0">
            <a:spAutoFit/>
          </a:bodyPr>
          <a:lstStyle/>
          <a:p>
            <a:pPr algn="l">
              <a:lnSpc>
                <a:spcPct val="114000"/>
              </a:lnSpc>
            </a:pPr>
            <a:r>
              <a:rPr sz="1200" b="1">
                <a:solidFill>
                  <a:srgbClr val="F5F7FA"/>
                </a:solidFill>
                <a:latin typeface="Inter"/>
              </a:rPr>
              <a:t>Validation</a:t>
            </a:r>
          </a:p>
        </p:txBody>
      </p:sp>
      <p:sp>
        <p:nvSpPr>
          <p:cNvPr id="18" name="TextBox 17"/>
          <p:cNvSpPr txBox="1"/>
          <p:nvPr/>
        </p:nvSpPr>
        <p:spPr>
          <a:xfrm>
            <a:off x="3168030" y="3438144"/>
            <a:ext cx="1567830" cy="685800"/>
          </a:xfrm>
          <a:prstGeom prst="rect">
            <a:avLst/>
          </a:prstGeom>
          <a:noFill/>
        </p:spPr>
        <p:txBody>
          <a:bodyPr wrap="square" anchor="t" lIns="0" rIns="0" tIns="0" bIns="0">
            <a:spAutoFit/>
          </a:bodyPr>
          <a:lstStyle/>
          <a:p>
            <a:pPr algn="l">
              <a:lnSpc>
                <a:spcPct val="132000"/>
              </a:lnSpc>
            </a:pPr>
            <a:r>
              <a:rPr sz="950" b="0">
                <a:solidFill>
                  <a:srgbClr val="9AA4B2"/>
                </a:solidFill>
                <a:latin typeface="Inter"/>
              </a:rPr>
              <a:t>Walk-forward testing with realistic costs before capital is risked.</a:t>
            </a:r>
          </a:p>
        </p:txBody>
      </p:sp>
      <p:sp>
        <p:nvSpPr>
          <p:cNvPr id="19" name="TextBox 18"/>
          <p:cNvSpPr txBox="1"/>
          <p:nvPr/>
        </p:nvSpPr>
        <p:spPr>
          <a:xfrm>
            <a:off x="4959888" y="3259836"/>
            <a:ext cx="128016" cy="201168"/>
          </a:xfrm>
          <a:prstGeom prst="rect">
            <a:avLst/>
          </a:prstGeom>
          <a:noFill/>
        </p:spPr>
        <p:txBody>
          <a:bodyPr wrap="square" anchor="t" lIns="0" rIns="0" tIns="0" bIns="0">
            <a:spAutoFit/>
          </a:bodyPr>
          <a:lstStyle/>
          <a:p>
            <a:pPr algn="ctr">
              <a:lnSpc>
                <a:spcPct val="125000"/>
              </a:lnSpc>
            </a:pPr>
            <a:r>
              <a:rPr sz="1200" b="0">
                <a:solidFill>
                  <a:srgbClr val="5C6675"/>
                </a:solidFill>
                <a:latin typeface="JetBrains Mono"/>
              </a:rPr>
              <a:t>›</a:t>
            </a:r>
          </a:p>
        </p:txBody>
      </p:sp>
      <p:sp>
        <p:nvSpPr>
          <p:cNvPr id="20" name="Rectangle 19"/>
          <p:cNvSpPr/>
          <p:nvPr/>
        </p:nvSpPr>
        <p:spPr>
          <a:xfrm>
            <a:off x="5083332" y="2377440"/>
            <a:ext cx="2025030" cy="196596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5321076" y="2633472"/>
            <a:ext cx="1567830" cy="201168"/>
          </a:xfrm>
          <a:prstGeom prst="rect">
            <a:avLst/>
          </a:prstGeom>
          <a:noFill/>
        </p:spPr>
        <p:txBody>
          <a:bodyPr wrap="square" anchor="t" lIns="0" rIns="0" tIns="0" bIns="0">
            <a:spAutoFit/>
          </a:bodyPr>
          <a:lstStyle/>
          <a:p>
            <a:pPr algn="l">
              <a:lnSpc>
                <a:spcPct val="125000"/>
              </a:lnSpc>
            </a:pPr>
            <a:r>
              <a:rPr sz="950" b="1">
                <a:solidFill>
                  <a:srgbClr val="3DF5A0"/>
                </a:solidFill>
                <a:latin typeface="JetBrains Mono"/>
              </a:rPr>
              <a:t>R3</a:t>
            </a:r>
          </a:p>
        </p:txBody>
      </p:sp>
      <p:sp>
        <p:nvSpPr>
          <p:cNvPr id="22" name="TextBox 21"/>
          <p:cNvSpPr txBox="1"/>
          <p:nvPr/>
        </p:nvSpPr>
        <p:spPr>
          <a:xfrm>
            <a:off x="5321076" y="2926080"/>
            <a:ext cx="1567830" cy="457200"/>
          </a:xfrm>
          <a:prstGeom prst="rect">
            <a:avLst/>
          </a:prstGeom>
          <a:noFill/>
        </p:spPr>
        <p:txBody>
          <a:bodyPr wrap="square" anchor="t" lIns="0" rIns="0" tIns="0" bIns="0">
            <a:spAutoFit/>
          </a:bodyPr>
          <a:lstStyle/>
          <a:p>
            <a:pPr algn="l">
              <a:lnSpc>
                <a:spcPct val="114000"/>
              </a:lnSpc>
            </a:pPr>
            <a:r>
              <a:rPr sz="1200" b="1">
                <a:solidFill>
                  <a:srgbClr val="F5F7FA"/>
                </a:solidFill>
                <a:latin typeface="Inter"/>
              </a:rPr>
              <a:t>Construction</a:t>
            </a:r>
          </a:p>
        </p:txBody>
      </p:sp>
      <p:sp>
        <p:nvSpPr>
          <p:cNvPr id="23" name="TextBox 22"/>
          <p:cNvSpPr txBox="1"/>
          <p:nvPr/>
        </p:nvSpPr>
        <p:spPr>
          <a:xfrm>
            <a:off x="5321076" y="3438144"/>
            <a:ext cx="1567830" cy="685800"/>
          </a:xfrm>
          <a:prstGeom prst="rect">
            <a:avLst/>
          </a:prstGeom>
          <a:noFill/>
        </p:spPr>
        <p:txBody>
          <a:bodyPr wrap="square" anchor="t" lIns="0" rIns="0" tIns="0" bIns="0">
            <a:spAutoFit/>
          </a:bodyPr>
          <a:lstStyle/>
          <a:p>
            <a:pPr algn="l">
              <a:lnSpc>
                <a:spcPct val="132000"/>
              </a:lnSpc>
            </a:pPr>
            <a:r>
              <a:rPr sz="950" b="0">
                <a:solidFill>
                  <a:srgbClr val="9AA4B2"/>
                </a:solidFill>
                <a:latin typeface="Inter"/>
              </a:rPr>
              <a:t>Position sizing under hard risk constraints, net of turnover.</a:t>
            </a:r>
          </a:p>
        </p:txBody>
      </p:sp>
      <p:sp>
        <p:nvSpPr>
          <p:cNvPr id="24" name="TextBox 23"/>
          <p:cNvSpPr txBox="1"/>
          <p:nvPr/>
        </p:nvSpPr>
        <p:spPr>
          <a:xfrm>
            <a:off x="7112934" y="3259836"/>
            <a:ext cx="128016" cy="201168"/>
          </a:xfrm>
          <a:prstGeom prst="rect">
            <a:avLst/>
          </a:prstGeom>
          <a:noFill/>
        </p:spPr>
        <p:txBody>
          <a:bodyPr wrap="square" anchor="t" lIns="0" rIns="0" tIns="0" bIns="0">
            <a:spAutoFit/>
          </a:bodyPr>
          <a:lstStyle/>
          <a:p>
            <a:pPr algn="ctr">
              <a:lnSpc>
                <a:spcPct val="125000"/>
              </a:lnSpc>
            </a:pPr>
            <a:r>
              <a:rPr sz="1200" b="0">
                <a:solidFill>
                  <a:srgbClr val="5C6675"/>
                </a:solidFill>
                <a:latin typeface="JetBrains Mono"/>
              </a:rPr>
              <a:t>›</a:t>
            </a:r>
          </a:p>
        </p:txBody>
      </p:sp>
      <p:sp>
        <p:nvSpPr>
          <p:cNvPr id="25" name="Rectangle 24"/>
          <p:cNvSpPr/>
          <p:nvPr/>
        </p:nvSpPr>
        <p:spPr>
          <a:xfrm>
            <a:off x="7236378" y="2377440"/>
            <a:ext cx="2025030" cy="196596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474122" y="2633472"/>
            <a:ext cx="1567830" cy="201168"/>
          </a:xfrm>
          <a:prstGeom prst="rect">
            <a:avLst/>
          </a:prstGeom>
          <a:noFill/>
        </p:spPr>
        <p:txBody>
          <a:bodyPr wrap="square" anchor="t" lIns="0" rIns="0" tIns="0" bIns="0">
            <a:spAutoFit/>
          </a:bodyPr>
          <a:lstStyle/>
          <a:p>
            <a:pPr algn="l">
              <a:lnSpc>
                <a:spcPct val="125000"/>
              </a:lnSpc>
            </a:pPr>
            <a:r>
              <a:rPr sz="950" b="1">
                <a:solidFill>
                  <a:srgbClr val="3DF5A0"/>
                </a:solidFill>
                <a:latin typeface="JetBrains Mono"/>
              </a:rPr>
              <a:t>R4</a:t>
            </a:r>
          </a:p>
        </p:txBody>
      </p:sp>
      <p:sp>
        <p:nvSpPr>
          <p:cNvPr id="27" name="TextBox 26"/>
          <p:cNvSpPr txBox="1"/>
          <p:nvPr/>
        </p:nvSpPr>
        <p:spPr>
          <a:xfrm>
            <a:off x="7474122" y="2926080"/>
            <a:ext cx="1567830" cy="457200"/>
          </a:xfrm>
          <a:prstGeom prst="rect">
            <a:avLst/>
          </a:prstGeom>
          <a:noFill/>
        </p:spPr>
        <p:txBody>
          <a:bodyPr wrap="square" anchor="t" lIns="0" rIns="0" tIns="0" bIns="0">
            <a:spAutoFit/>
          </a:bodyPr>
          <a:lstStyle/>
          <a:p>
            <a:pPr algn="l">
              <a:lnSpc>
                <a:spcPct val="114000"/>
              </a:lnSpc>
            </a:pPr>
            <a:r>
              <a:rPr sz="1200" b="1">
                <a:solidFill>
                  <a:srgbClr val="F5F7FA"/>
                </a:solidFill>
                <a:latin typeface="Inter"/>
              </a:rPr>
              <a:t>Execution</a:t>
            </a:r>
          </a:p>
        </p:txBody>
      </p:sp>
      <p:sp>
        <p:nvSpPr>
          <p:cNvPr id="28" name="TextBox 27"/>
          <p:cNvSpPr txBox="1"/>
          <p:nvPr/>
        </p:nvSpPr>
        <p:spPr>
          <a:xfrm>
            <a:off x="7474122" y="3438144"/>
            <a:ext cx="1567830" cy="685800"/>
          </a:xfrm>
          <a:prstGeom prst="rect">
            <a:avLst/>
          </a:prstGeom>
          <a:noFill/>
        </p:spPr>
        <p:txBody>
          <a:bodyPr wrap="square" anchor="t" lIns="0" rIns="0" tIns="0" bIns="0">
            <a:spAutoFit/>
          </a:bodyPr>
          <a:lstStyle/>
          <a:p>
            <a:pPr algn="l">
              <a:lnSpc>
                <a:spcPct val="132000"/>
              </a:lnSpc>
            </a:pPr>
            <a:r>
              <a:rPr sz="950" b="0">
                <a:solidFill>
                  <a:srgbClr val="9AA4B2"/>
                </a:solidFill>
                <a:latin typeface="Inter"/>
              </a:rPr>
              <a:t>Automated routing to minimise market impact and slippage.</a:t>
            </a:r>
          </a:p>
        </p:txBody>
      </p:sp>
      <p:sp>
        <p:nvSpPr>
          <p:cNvPr id="29" name="TextBox 28"/>
          <p:cNvSpPr txBox="1"/>
          <p:nvPr/>
        </p:nvSpPr>
        <p:spPr>
          <a:xfrm>
            <a:off x="9265980" y="3259836"/>
            <a:ext cx="128016" cy="201168"/>
          </a:xfrm>
          <a:prstGeom prst="rect">
            <a:avLst/>
          </a:prstGeom>
          <a:noFill/>
        </p:spPr>
        <p:txBody>
          <a:bodyPr wrap="square" anchor="t" lIns="0" rIns="0" tIns="0" bIns="0">
            <a:spAutoFit/>
          </a:bodyPr>
          <a:lstStyle/>
          <a:p>
            <a:pPr algn="ctr">
              <a:lnSpc>
                <a:spcPct val="125000"/>
              </a:lnSpc>
            </a:pPr>
            <a:r>
              <a:rPr sz="1200" b="0">
                <a:solidFill>
                  <a:srgbClr val="5C6675"/>
                </a:solidFill>
                <a:latin typeface="JetBrains Mono"/>
              </a:rPr>
              <a:t>›</a:t>
            </a:r>
          </a:p>
        </p:txBody>
      </p:sp>
      <p:sp>
        <p:nvSpPr>
          <p:cNvPr id="30" name="Rectangle 29"/>
          <p:cNvSpPr/>
          <p:nvPr/>
        </p:nvSpPr>
        <p:spPr>
          <a:xfrm>
            <a:off x="9389424" y="2377440"/>
            <a:ext cx="2025030" cy="196596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9627168" y="2633472"/>
            <a:ext cx="1567830" cy="201168"/>
          </a:xfrm>
          <a:prstGeom prst="rect">
            <a:avLst/>
          </a:prstGeom>
          <a:noFill/>
        </p:spPr>
        <p:txBody>
          <a:bodyPr wrap="square" anchor="t" lIns="0" rIns="0" tIns="0" bIns="0">
            <a:spAutoFit/>
          </a:bodyPr>
          <a:lstStyle/>
          <a:p>
            <a:pPr algn="l">
              <a:lnSpc>
                <a:spcPct val="125000"/>
              </a:lnSpc>
            </a:pPr>
            <a:r>
              <a:rPr sz="950" b="1">
                <a:solidFill>
                  <a:srgbClr val="3DF5A0"/>
                </a:solidFill>
                <a:latin typeface="JetBrains Mono"/>
              </a:rPr>
              <a:t>R5</a:t>
            </a:r>
          </a:p>
        </p:txBody>
      </p:sp>
      <p:sp>
        <p:nvSpPr>
          <p:cNvPr id="32" name="TextBox 31"/>
          <p:cNvSpPr txBox="1"/>
          <p:nvPr/>
        </p:nvSpPr>
        <p:spPr>
          <a:xfrm>
            <a:off x="9627168" y="2926080"/>
            <a:ext cx="1567830" cy="457200"/>
          </a:xfrm>
          <a:prstGeom prst="rect">
            <a:avLst/>
          </a:prstGeom>
          <a:noFill/>
        </p:spPr>
        <p:txBody>
          <a:bodyPr wrap="square" anchor="t" lIns="0" rIns="0" tIns="0" bIns="0">
            <a:spAutoFit/>
          </a:bodyPr>
          <a:lstStyle/>
          <a:p>
            <a:pPr algn="l">
              <a:lnSpc>
                <a:spcPct val="114000"/>
              </a:lnSpc>
            </a:pPr>
            <a:r>
              <a:rPr sz="1200" b="1">
                <a:solidFill>
                  <a:srgbClr val="F5F7FA"/>
                </a:solidFill>
                <a:latin typeface="Inter"/>
              </a:rPr>
              <a:t>Risk &amp; Monitoring</a:t>
            </a:r>
          </a:p>
        </p:txBody>
      </p:sp>
      <p:sp>
        <p:nvSpPr>
          <p:cNvPr id="33" name="TextBox 32"/>
          <p:cNvSpPr txBox="1"/>
          <p:nvPr/>
        </p:nvSpPr>
        <p:spPr>
          <a:xfrm>
            <a:off x="9627168" y="3438144"/>
            <a:ext cx="1567830" cy="685800"/>
          </a:xfrm>
          <a:prstGeom prst="rect">
            <a:avLst/>
          </a:prstGeom>
          <a:noFill/>
        </p:spPr>
        <p:txBody>
          <a:bodyPr wrap="square" anchor="t" lIns="0" rIns="0" tIns="0" bIns="0">
            <a:spAutoFit/>
          </a:bodyPr>
          <a:lstStyle/>
          <a:p>
            <a:pPr algn="l">
              <a:lnSpc>
                <a:spcPct val="132000"/>
              </a:lnSpc>
            </a:pPr>
            <a:r>
              <a:rPr sz="950" b="0">
                <a:solidFill>
                  <a:srgbClr val="9AA4B2"/>
                </a:solidFill>
                <a:latin typeface="Inter"/>
              </a:rPr>
              <a:t>Continuous oversight; limits enforced automatically.</a:t>
            </a:r>
          </a:p>
        </p:txBody>
      </p:sp>
      <p:sp>
        <p:nvSpPr>
          <p:cNvPr id="34" name="TextBox 33"/>
          <p:cNvSpPr txBox="1"/>
          <p:nvPr/>
        </p:nvSpPr>
        <p:spPr>
          <a:xfrm>
            <a:off x="777240" y="4754880"/>
            <a:ext cx="8778240" cy="548640"/>
          </a:xfrm>
          <a:prstGeom prst="rect">
            <a:avLst/>
          </a:prstGeom>
          <a:noFill/>
        </p:spPr>
        <p:txBody>
          <a:bodyPr wrap="square" anchor="t" lIns="0" rIns="0" tIns="0" bIns="0">
            <a:spAutoFit/>
          </a:bodyPr>
          <a:lstStyle/>
          <a:p>
            <a:pPr algn="l">
              <a:lnSpc>
                <a:spcPct val="138000"/>
              </a:lnSpc>
            </a:pPr>
            <a:r>
              <a:rPr sz="1250" b="0">
                <a:solidFill>
                  <a:srgbClr val="9AA4B2"/>
                </a:solidFill>
                <a:latin typeface="Inter"/>
              </a:rPr>
              <a:t>No position is taken that did not originate in a tested, cost-aware signal. Discretion never overrides the model — the process is the product.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310896"/>
            <a:ext cx="3657600" cy="256032"/>
          </a:xfrm>
          <a:prstGeom prst="rect">
            <a:avLst/>
          </a:prstGeom>
          <a:noFill/>
        </p:spPr>
        <p:txBody>
          <a:bodyPr wrap="square" anchor="t" lIns="0" rIns="0" tIns="0" bIns="0">
            <a:spAutoFit/>
          </a:bodyPr>
          <a:lstStyle/>
          <a:p>
            <a:pPr algn="l">
              <a:lnSpc>
                <a:spcPct val="125000"/>
              </a:lnSpc>
            </a:pPr>
            <a:r>
              <a:rPr sz="1100" b="0">
                <a:solidFill>
                  <a:srgbClr val="3DF5A0"/>
                </a:solidFill>
                <a:latin typeface="JetBrains Mono"/>
              </a:rPr>
              <a:t>■  </a:t>
            </a:r>
            <a:r>
              <a:rPr sz="1100" b="0">
                <a:solidFill>
                  <a:srgbClr val="F5F7FA"/>
                </a:solidFill>
                <a:latin typeface="JetBrains Mono"/>
              </a:rPr>
              <a:t>P1731</a:t>
            </a:r>
            <a:r>
              <a:rPr sz="1100" b="0">
                <a:solidFill>
                  <a:srgbClr val="5C6675"/>
                </a:solidFill>
                <a:latin typeface="JetBrains Mono"/>
              </a:rPr>
              <a:t>  ·  Fund I</a:t>
            </a:r>
          </a:p>
        </p:txBody>
      </p:sp>
      <p:sp>
        <p:nvSpPr>
          <p:cNvPr id="4" name="TextBox 3"/>
          <p:cNvSpPr txBox="1"/>
          <p:nvPr/>
        </p:nvSpPr>
        <p:spPr>
          <a:xfrm>
            <a:off x="5928055" y="310896"/>
            <a:ext cx="5486400" cy="256032"/>
          </a:xfrm>
          <a:prstGeom prst="rect">
            <a:avLst/>
          </a:prstGeom>
          <a:noFill/>
        </p:spPr>
        <p:txBody>
          <a:bodyPr wrap="square" anchor="t" lIns="0" rIns="0" tIns="0" bIns="0">
            <a:spAutoFit/>
          </a:bodyPr>
          <a:lstStyle/>
          <a:p>
            <a:pPr algn="r">
              <a:lnSpc>
                <a:spcPct val="125000"/>
              </a:lnSpc>
            </a:pPr>
            <a:r>
              <a:rPr sz="850" b="0" spc="160">
                <a:solidFill>
                  <a:srgbClr val="5C6675"/>
                </a:solidFill>
                <a:latin typeface="JetBrains Mono"/>
              </a:rPr>
              <a:t>CONFIDENTIAL · PROFESSIONAL INVESTORS ONLY</a:t>
            </a:r>
          </a:p>
        </p:txBody>
      </p:sp>
      <p:sp>
        <p:nvSpPr>
          <p:cNvPr id="5" name="TextBox 4"/>
          <p:cNvSpPr txBox="1"/>
          <p:nvPr/>
        </p:nvSpPr>
        <p:spPr>
          <a:xfrm>
            <a:off x="777240" y="6291072"/>
            <a:ext cx="1828800" cy="256032"/>
          </a:xfrm>
          <a:prstGeom prst="rect">
            <a:avLst/>
          </a:prstGeom>
          <a:noFill/>
        </p:spPr>
        <p:txBody>
          <a:bodyPr wrap="square" anchor="t" lIns="0" rIns="0" tIns="0" bIns="0">
            <a:spAutoFit/>
          </a:bodyPr>
          <a:lstStyle/>
          <a:p>
            <a:pPr algn="l">
              <a:lnSpc>
                <a:spcPct val="125000"/>
              </a:lnSpc>
            </a:pPr>
            <a:r>
              <a:rPr sz="900" b="0">
                <a:solidFill>
                  <a:srgbClr val="5C6675"/>
                </a:solidFill>
                <a:latin typeface="JetBrains Mono"/>
              </a:rPr>
              <a:t>06 / 11</a:t>
            </a:r>
          </a:p>
        </p:txBody>
      </p:sp>
      <p:sp>
        <p:nvSpPr>
          <p:cNvPr id="6" name="Rectangle 5"/>
          <p:cNvSpPr/>
          <p:nvPr/>
        </p:nvSpPr>
        <p:spPr>
          <a:xfrm>
            <a:off x="0" y="6821424"/>
            <a:ext cx="6650015" cy="3657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841248"/>
            <a:ext cx="256032" cy="1524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61288" y="731520"/>
            <a:ext cx="8229600" cy="274320"/>
          </a:xfrm>
          <a:prstGeom prst="rect">
            <a:avLst/>
          </a:prstGeom>
          <a:noFill/>
        </p:spPr>
        <p:txBody>
          <a:bodyPr wrap="square" anchor="t" lIns="0" rIns="0" tIns="0" bIns="0">
            <a:spAutoFit/>
          </a:bodyPr>
          <a:lstStyle/>
          <a:p>
            <a:pPr algn="l">
              <a:lnSpc>
                <a:spcPct val="125000"/>
              </a:lnSpc>
            </a:pPr>
            <a:r>
              <a:rPr sz="1050" b="0" spc="240">
                <a:solidFill>
                  <a:srgbClr val="3DF5A0"/>
                </a:solidFill>
                <a:latin typeface="JetBrains Mono"/>
              </a:rPr>
              <a:t>05 — RISK MANAGEMENT</a:t>
            </a:r>
          </a:p>
        </p:txBody>
      </p:sp>
      <p:sp>
        <p:nvSpPr>
          <p:cNvPr id="9" name="TextBox 8"/>
          <p:cNvSpPr txBox="1"/>
          <p:nvPr/>
        </p:nvSpPr>
        <p:spPr>
          <a:xfrm>
            <a:off x="777240" y="1143000"/>
            <a:ext cx="10637215" cy="1005840"/>
          </a:xfrm>
          <a:prstGeom prst="rect">
            <a:avLst/>
          </a:prstGeom>
          <a:noFill/>
        </p:spPr>
        <p:txBody>
          <a:bodyPr wrap="square" anchor="t" lIns="0" rIns="0" tIns="0" bIns="0">
            <a:spAutoFit/>
          </a:bodyPr>
          <a:lstStyle/>
          <a:p>
            <a:pPr algn="l">
              <a:lnSpc>
                <a:spcPct val="102000"/>
              </a:lnSpc>
            </a:pPr>
            <a:r>
              <a:rPr sz="3400" b="1">
                <a:solidFill>
                  <a:srgbClr val="F5F7FA"/>
                </a:solidFill>
                <a:latin typeface="Inter"/>
              </a:rPr>
              <a:t>Risk is the product, not an afterthought.</a:t>
            </a:r>
          </a:p>
        </p:txBody>
      </p:sp>
      <p:sp>
        <p:nvSpPr>
          <p:cNvPr id="10" name="TextBox 9"/>
          <p:cNvSpPr txBox="1"/>
          <p:nvPr/>
        </p:nvSpPr>
        <p:spPr>
          <a:xfrm>
            <a:off x="777240" y="2212848"/>
            <a:ext cx="365760" cy="219456"/>
          </a:xfrm>
          <a:prstGeom prst="rect">
            <a:avLst/>
          </a:prstGeom>
          <a:noFill/>
        </p:spPr>
        <p:txBody>
          <a:bodyPr wrap="square" anchor="t" lIns="0" rIns="0" tIns="0" bIns="0">
            <a:spAutoFit/>
          </a:bodyPr>
          <a:lstStyle/>
          <a:p>
            <a:pPr algn="l">
              <a:lnSpc>
                <a:spcPct val="125000"/>
              </a:lnSpc>
            </a:pPr>
            <a:r>
              <a:rPr sz="950" b="1">
                <a:solidFill>
                  <a:srgbClr val="3DF5A0"/>
                </a:solidFill>
                <a:latin typeface="JetBrains Mono"/>
              </a:rPr>
              <a:t>01</a:t>
            </a:r>
          </a:p>
        </p:txBody>
      </p:sp>
      <p:sp>
        <p:nvSpPr>
          <p:cNvPr id="11" name="TextBox 10"/>
          <p:cNvSpPr txBox="1"/>
          <p:nvPr/>
        </p:nvSpPr>
        <p:spPr>
          <a:xfrm>
            <a:off x="1197864" y="2194560"/>
            <a:ext cx="5029200" cy="237744"/>
          </a:xfrm>
          <a:prstGeom prst="rect">
            <a:avLst/>
          </a:prstGeom>
          <a:noFill/>
        </p:spPr>
        <p:txBody>
          <a:bodyPr wrap="square" anchor="t" lIns="0" rIns="0" tIns="0" bIns="0">
            <a:spAutoFit/>
          </a:bodyPr>
          <a:lstStyle/>
          <a:p>
            <a:pPr algn="l">
              <a:lnSpc>
                <a:spcPct val="125000"/>
              </a:lnSpc>
            </a:pPr>
            <a:r>
              <a:rPr sz="1250" b="1">
                <a:solidFill>
                  <a:srgbClr val="F5F7FA"/>
                </a:solidFill>
                <a:latin typeface="Inter"/>
              </a:rPr>
              <a:t>Volatility targeting</a:t>
            </a:r>
          </a:p>
        </p:txBody>
      </p:sp>
      <p:sp>
        <p:nvSpPr>
          <p:cNvPr id="12" name="TextBox 11"/>
          <p:cNvSpPr txBox="1"/>
          <p:nvPr/>
        </p:nvSpPr>
        <p:spPr>
          <a:xfrm>
            <a:off x="1197864" y="2450592"/>
            <a:ext cx="5029200" cy="402336"/>
          </a:xfrm>
          <a:prstGeom prst="rect">
            <a:avLst/>
          </a:prstGeom>
          <a:noFill/>
        </p:spPr>
        <p:txBody>
          <a:bodyPr wrap="square" anchor="t" lIns="0" rIns="0" tIns="0" bIns="0">
            <a:spAutoFit/>
          </a:bodyPr>
          <a:lstStyle/>
          <a:p>
            <a:pPr algn="l">
              <a:lnSpc>
                <a:spcPct val="132000"/>
              </a:lnSpc>
            </a:pPr>
            <a:r>
              <a:rPr sz="1100" b="0">
                <a:solidFill>
                  <a:srgbClr val="9AA4B2"/>
                </a:solidFill>
                <a:latin typeface="Inter"/>
              </a:rPr>
              <a:t>Exposure scales to a defined risk budget, dampening portfolio swings.</a:t>
            </a:r>
          </a:p>
        </p:txBody>
      </p:sp>
      <p:sp>
        <p:nvSpPr>
          <p:cNvPr id="13" name="TextBox 12"/>
          <p:cNvSpPr txBox="1"/>
          <p:nvPr/>
        </p:nvSpPr>
        <p:spPr>
          <a:xfrm>
            <a:off x="777240" y="2926080"/>
            <a:ext cx="365760" cy="219456"/>
          </a:xfrm>
          <a:prstGeom prst="rect">
            <a:avLst/>
          </a:prstGeom>
          <a:noFill/>
        </p:spPr>
        <p:txBody>
          <a:bodyPr wrap="square" anchor="t" lIns="0" rIns="0" tIns="0" bIns="0">
            <a:spAutoFit/>
          </a:bodyPr>
          <a:lstStyle/>
          <a:p>
            <a:pPr algn="l">
              <a:lnSpc>
                <a:spcPct val="125000"/>
              </a:lnSpc>
            </a:pPr>
            <a:r>
              <a:rPr sz="950" b="1">
                <a:solidFill>
                  <a:srgbClr val="3DF5A0"/>
                </a:solidFill>
                <a:latin typeface="JetBrains Mono"/>
              </a:rPr>
              <a:t>02</a:t>
            </a:r>
          </a:p>
        </p:txBody>
      </p:sp>
      <p:sp>
        <p:nvSpPr>
          <p:cNvPr id="14" name="TextBox 13"/>
          <p:cNvSpPr txBox="1"/>
          <p:nvPr/>
        </p:nvSpPr>
        <p:spPr>
          <a:xfrm>
            <a:off x="1197864" y="2907792"/>
            <a:ext cx="5029200" cy="237744"/>
          </a:xfrm>
          <a:prstGeom prst="rect">
            <a:avLst/>
          </a:prstGeom>
          <a:noFill/>
        </p:spPr>
        <p:txBody>
          <a:bodyPr wrap="square" anchor="t" lIns="0" rIns="0" tIns="0" bIns="0">
            <a:spAutoFit/>
          </a:bodyPr>
          <a:lstStyle/>
          <a:p>
            <a:pPr algn="l">
              <a:lnSpc>
                <a:spcPct val="125000"/>
              </a:lnSpc>
            </a:pPr>
            <a:r>
              <a:rPr sz="1250" b="1">
                <a:solidFill>
                  <a:srgbClr val="F5F7FA"/>
                </a:solidFill>
                <a:latin typeface="Inter"/>
              </a:rPr>
              <a:t>Drawdown control</a:t>
            </a:r>
          </a:p>
        </p:txBody>
      </p:sp>
      <p:sp>
        <p:nvSpPr>
          <p:cNvPr id="15" name="TextBox 14"/>
          <p:cNvSpPr txBox="1"/>
          <p:nvPr/>
        </p:nvSpPr>
        <p:spPr>
          <a:xfrm>
            <a:off x="1197864" y="3163824"/>
            <a:ext cx="5029200" cy="402336"/>
          </a:xfrm>
          <a:prstGeom prst="rect">
            <a:avLst/>
          </a:prstGeom>
          <a:noFill/>
        </p:spPr>
        <p:txBody>
          <a:bodyPr wrap="square" anchor="t" lIns="0" rIns="0" tIns="0" bIns="0">
            <a:spAutoFit/>
          </a:bodyPr>
          <a:lstStyle/>
          <a:p>
            <a:pPr algn="l">
              <a:lnSpc>
                <a:spcPct val="132000"/>
              </a:lnSpc>
            </a:pPr>
            <a:r>
              <a:rPr sz="1100" b="0">
                <a:solidFill>
                  <a:srgbClr val="9AA4B2"/>
                </a:solidFill>
                <a:latin typeface="Inter"/>
              </a:rPr>
              <a:t>Hard-coded rules de-risk the book as losses approach defined limits.</a:t>
            </a:r>
          </a:p>
        </p:txBody>
      </p:sp>
      <p:sp>
        <p:nvSpPr>
          <p:cNvPr id="16" name="TextBox 15"/>
          <p:cNvSpPr txBox="1"/>
          <p:nvPr/>
        </p:nvSpPr>
        <p:spPr>
          <a:xfrm>
            <a:off x="777240" y="3639312"/>
            <a:ext cx="365760" cy="219456"/>
          </a:xfrm>
          <a:prstGeom prst="rect">
            <a:avLst/>
          </a:prstGeom>
          <a:noFill/>
        </p:spPr>
        <p:txBody>
          <a:bodyPr wrap="square" anchor="t" lIns="0" rIns="0" tIns="0" bIns="0">
            <a:spAutoFit/>
          </a:bodyPr>
          <a:lstStyle/>
          <a:p>
            <a:pPr algn="l">
              <a:lnSpc>
                <a:spcPct val="125000"/>
              </a:lnSpc>
            </a:pPr>
            <a:r>
              <a:rPr sz="950" b="1">
                <a:solidFill>
                  <a:srgbClr val="3DF5A0"/>
                </a:solidFill>
                <a:latin typeface="JetBrains Mono"/>
              </a:rPr>
              <a:t>03</a:t>
            </a:r>
          </a:p>
        </p:txBody>
      </p:sp>
      <p:sp>
        <p:nvSpPr>
          <p:cNvPr id="17" name="TextBox 16"/>
          <p:cNvSpPr txBox="1"/>
          <p:nvPr/>
        </p:nvSpPr>
        <p:spPr>
          <a:xfrm>
            <a:off x="1197864" y="3621024"/>
            <a:ext cx="5029200" cy="237744"/>
          </a:xfrm>
          <a:prstGeom prst="rect">
            <a:avLst/>
          </a:prstGeom>
          <a:noFill/>
        </p:spPr>
        <p:txBody>
          <a:bodyPr wrap="square" anchor="t" lIns="0" rIns="0" tIns="0" bIns="0">
            <a:spAutoFit/>
          </a:bodyPr>
          <a:lstStyle/>
          <a:p>
            <a:pPr algn="l">
              <a:lnSpc>
                <a:spcPct val="125000"/>
              </a:lnSpc>
            </a:pPr>
            <a:r>
              <a:rPr sz="1250" b="1">
                <a:solidFill>
                  <a:srgbClr val="F5F7FA"/>
                </a:solidFill>
                <a:latin typeface="Inter"/>
              </a:rPr>
              <a:t>Position &amp; concentration limits</a:t>
            </a:r>
          </a:p>
        </p:txBody>
      </p:sp>
      <p:sp>
        <p:nvSpPr>
          <p:cNvPr id="18" name="TextBox 17"/>
          <p:cNvSpPr txBox="1"/>
          <p:nvPr/>
        </p:nvSpPr>
        <p:spPr>
          <a:xfrm>
            <a:off x="1197864" y="3877056"/>
            <a:ext cx="5029200" cy="402336"/>
          </a:xfrm>
          <a:prstGeom prst="rect">
            <a:avLst/>
          </a:prstGeom>
          <a:noFill/>
        </p:spPr>
        <p:txBody>
          <a:bodyPr wrap="square" anchor="t" lIns="0" rIns="0" tIns="0" bIns="0">
            <a:spAutoFit/>
          </a:bodyPr>
          <a:lstStyle/>
          <a:p>
            <a:pPr algn="l">
              <a:lnSpc>
                <a:spcPct val="132000"/>
              </a:lnSpc>
            </a:pPr>
            <a:r>
              <a:rPr sz="1100" b="0">
                <a:solidFill>
                  <a:srgbClr val="9AA4B2"/>
                </a:solidFill>
                <a:latin typeface="Inter"/>
              </a:rPr>
              <a:t>Per-name, sector and gross/net caps prevent single points of failure.</a:t>
            </a:r>
          </a:p>
        </p:txBody>
      </p:sp>
      <p:sp>
        <p:nvSpPr>
          <p:cNvPr id="19" name="TextBox 18"/>
          <p:cNvSpPr txBox="1"/>
          <p:nvPr/>
        </p:nvSpPr>
        <p:spPr>
          <a:xfrm>
            <a:off x="777240" y="4352544"/>
            <a:ext cx="365760" cy="219456"/>
          </a:xfrm>
          <a:prstGeom prst="rect">
            <a:avLst/>
          </a:prstGeom>
          <a:noFill/>
        </p:spPr>
        <p:txBody>
          <a:bodyPr wrap="square" anchor="t" lIns="0" rIns="0" tIns="0" bIns="0">
            <a:spAutoFit/>
          </a:bodyPr>
          <a:lstStyle/>
          <a:p>
            <a:pPr algn="l">
              <a:lnSpc>
                <a:spcPct val="125000"/>
              </a:lnSpc>
            </a:pPr>
            <a:r>
              <a:rPr sz="950" b="1">
                <a:solidFill>
                  <a:srgbClr val="3DF5A0"/>
                </a:solidFill>
                <a:latin typeface="JetBrains Mono"/>
              </a:rPr>
              <a:t>04</a:t>
            </a:r>
          </a:p>
        </p:txBody>
      </p:sp>
      <p:sp>
        <p:nvSpPr>
          <p:cNvPr id="20" name="TextBox 19"/>
          <p:cNvSpPr txBox="1"/>
          <p:nvPr/>
        </p:nvSpPr>
        <p:spPr>
          <a:xfrm>
            <a:off x="1197864" y="4334256"/>
            <a:ext cx="5029200" cy="237744"/>
          </a:xfrm>
          <a:prstGeom prst="rect">
            <a:avLst/>
          </a:prstGeom>
          <a:noFill/>
        </p:spPr>
        <p:txBody>
          <a:bodyPr wrap="square" anchor="t" lIns="0" rIns="0" tIns="0" bIns="0">
            <a:spAutoFit/>
          </a:bodyPr>
          <a:lstStyle/>
          <a:p>
            <a:pPr algn="l">
              <a:lnSpc>
                <a:spcPct val="125000"/>
              </a:lnSpc>
            </a:pPr>
            <a:r>
              <a:rPr sz="1250" b="1">
                <a:solidFill>
                  <a:srgbClr val="F5F7FA"/>
                </a:solidFill>
                <a:latin typeface="Inter"/>
              </a:rPr>
              <a:t>No discretionary override</a:t>
            </a:r>
          </a:p>
        </p:txBody>
      </p:sp>
      <p:sp>
        <p:nvSpPr>
          <p:cNvPr id="21" name="TextBox 20"/>
          <p:cNvSpPr txBox="1"/>
          <p:nvPr/>
        </p:nvSpPr>
        <p:spPr>
          <a:xfrm>
            <a:off x="1197864" y="4590288"/>
            <a:ext cx="5029200" cy="402336"/>
          </a:xfrm>
          <a:prstGeom prst="rect">
            <a:avLst/>
          </a:prstGeom>
          <a:noFill/>
        </p:spPr>
        <p:txBody>
          <a:bodyPr wrap="square" anchor="t" lIns="0" rIns="0" tIns="0" bIns="0">
            <a:spAutoFit/>
          </a:bodyPr>
          <a:lstStyle/>
          <a:p>
            <a:pPr algn="l">
              <a:lnSpc>
                <a:spcPct val="132000"/>
              </a:lnSpc>
            </a:pPr>
            <a:r>
              <a:rPr sz="1100" b="0">
                <a:solidFill>
                  <a:srgbClr val="9AA4B2"/>
                </a:solidFill>
                <a:latin typeface="Inter"/>
              </a:rPr>
              <a:t>Emotion is removed from execution; the system does not hesitate.</a:t>
            </a:r>
          </a:p>
        </p:txBody>
      </p:sp>
      <p:sp>
        <p:nvSpPr>
          <p:cNvPr id="22" name="Rectangle 21"/>
          <p:cNvSpPr/>
          <p:nvPr/>
        </p:nvSpPr>
        <p:spPr>
          <a:xfrm>
            <a:off x="6675120" y="2103120"/>
            <a:ext cx="4739335" cy="2212848"/>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986016" y="2359152"/>
            <a:ext cx="4117543"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INDICATIVE RISK PARAMETERS</a:t>
            </a:r>
          </a:p>
        </p:txBody>
      </p:sp>
      <p:sp>
        <p:nvSpPr>
          <p:cNvPr id="24" name="TextBox 23"/>
          <p:cNvSpPr txBox="1"/>
          <p:nvPr/>
        </p:nvSpPr>
        <p:spPr>
          <a:xfrm>
            <a:off x="6986016" y="2720340"/>
            <a:ext cx="2305824"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TARGET ANN. VOLATILITY</a:t>
            </a:r>
          </a:p>
        </p:txBody>
      </p:sp>
      <p:sp>
        <p:nvSpPr>
          <p:cNvPr id="25" name="TextBox 24"/>
          <p:cNvSpPr txBox="1"/>
          <p:nvPr/>
        </p:nvSpPr>
        <p:spPr>
          <a:xfrm>
            <a:off x="9044787" y="2697480"/>
            <a:ext cx="2058771" cy="256032"/>
          </a:xfrm>
          <a:prstGeom prst="rect">
            <a:avLst/>
          </a:prstGeom>
          <a:noFill/>
        </p:spPr>
        <p:txBody>
          <a:bodyPr wrap="square" anchor="t" lIns="0" rIns="0" tIns="0" bIns="0">
            <a:spAutoFit/>
          </a:bodyPr>
          <a:lstStyle/>
          <a:p>
            <a:pPr algn="r">
              <a:lnSpc>
                <a:spcPct val="125000"/>
              </a:lnSpc>
            </a:pPr>
            <a:r>
              <a:rPr sz="1100" b="1">
                <a:solidFill>
                  <a:srgbClr val="F5F7FA"/>
                </a:solidFill>
                <a:latin typeface="JetBrains Mono"/>
              </a:rPr>
              <a:t>&lt; 20.0%</a:t>
            </a:r>
          </a:p>
        </p:txBody>
      </p:sp>
      <p:sp>
        <p:nvSpPr>
          <p:cNvPr id="26" name="Rectangle 25"/>
          <p:cNvSpPr/>
          <p:nvPr/>
        </p:nvSpPr>
        <p:spPr>
          <a:xfrm>
            <a:off x="6986016" y="3012948"/>
            <a:ext cx="4117543"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6986016" y="3063240"/>
            <a:ext cx="2305824"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MAX TARGETED DRAWDOWN</a:t>
            </a:r>
          </a:p>
        </p:txBody>
      </p:sp>
      <p:sp>
        <p:nvSpPr>
          <p:cNvPr id="28" name="TextBox 27"/>
          <p:cNvSpPr txBox="1"/>
          <p:nvPr/>
        </p:nvSpPr>
        <p:spPr>
          <a:xfrm>
            <a:off x="9044787" y="3040380"/>
            <a:ext cx="2058771" cy="256032"/>
          </a:xfrm>
          <a:prstGeom prst="rect">
            <a:avLst/>
          </a:prstGeom>
          <a:noFill/>
        </p:spPr>
        <p:txBody>
          <a:bodyPr wrap="square" anchor="t" lIns="0" rIns="0" tIns="0" bIns="0">
            <a:spAutoFit/>
          </a:bodyPr>
          <a:lstStyle/>
          <a:p>
            <a:pPr algn="r">
              <a:lnSpc>
                <a:spcPct val="125000"/>
              </a:lnSpc>
            </a:pPr>
            <a:r>
              <a:rPr sz="1100" b="1">
                <a:solidFill>
                  <a:srgbClr val="F5F7FA"/>
                </a:solidFill>
                <a:latin typeface="JetBrains Mono"/>
              </a:rPr>
              <a:t>− 15.0%</a:t>
            </a:r>
          </a:p>
        </p:txBody>
      </p:sp>
      <p:sp>
        <p:nvSpPr>
          <p:cNvPr id="29" name="Rectangle 28"/>
          <p:cNvSpPr/>
          <p:nvPr/>
        </p:nvSpPr>
        <p:spPr>
          <a:xfrm>
            <a:off x="6986016" y="3355848"/>
            <a:ext cx="4117543"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986016" y="3406140"/>
            <a:ext cx="2305824"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MAX SINGLE POSITION</a:t>
            </a:r>
          </a:p>
        </p:txBody>
      </p:sp>
      <p:sp>
        <p:nvSpPr>
          <p:cNvPr id="31" name="TextBox 30"/>
          <p:cNvSpPr txBox="1"/>
          <p:nvPr/>
        </p:nvSpPr>
        <p:spPr>
          <a:xfrm>
            <a:off x="9044787" y="3383280"/>
            <a:ext cx="2058771" cy="256032"/>
          </a:xfrm>
          <a:prstGeom prst="rect">
            <a:avLst/>
          </a:prstGeom>
          <a:noFill/>
        </p:spPr>
        <p:txBody>
          <a:bodyPr wrap="square" anchor="t" lIns="0" rIns="0" tIns="0" bIns="0">
            <a:spAutoFit/>
          </a:bodyPr>
          <a:lstStyle/>
          <a:p>
            <a:pPr algn="r">
              <a:lnSpc>
                <a:spcPct val="125000"/>
              </a:lnSpc>
            </a:pPr>
            <a:r>
              <a:rPr sz="1100" b="1">
                <a:solidFill>
                  <a:srgbClr val="F5F7FA"/>
                </a:solidFill>
                <a:latin typeface="JetBrains Mono"/>
              </a:rPr>
              <a:t>25.0% equities</a:t>
            </a:r>
          </a:p>
        </p:txBody>
      </p:sp>
      <p:sp>
        <p:nvSpPr>
          <p:cNvPr id="32" name="Rectangle 31"/>
          <p:cNvSpPr/>
          <p:nvPr/>
        </p:nvSpPr>
        <p:spPr>
          <a:xfrm>
            <a:off x="6986016" y="3698748"/>
            <a:ext cx="4117543"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6986016" y="3749040"/>
            <a:ext cx="2305824"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TARGET CORR. TO S&amp;P 500</a:t>
            </a:r>
          </a:p>
        </p:txBody>
      </p:sp>
      <p:sp>
        <p:nvSpPr>
          <p:cNvPr id="34" name="TextBox 33"/>
          <p:cNvSpPr txBox="1"/>
          <p:nvPr/>
        </p:nvSpPr>
        <p:spPr>
          <a:xfrm>
            <a:off x="9044787" y="3726180"/>
            <a:ext cx="2058771" cy="256032"/>
          </a:xfrm>
          <a:prstGeom prst="rect">
            <a:avLst/>
          </a:prstGeom>
          <a:noFill/>
        </p:spPr>
        <p:txBody>
          <a:bodyPr wrap="square" anchor="t" lIns="0" rIns="0" tIns="0" bIns="0">
            <a:spAutoFit/>
          </a:bodyPr>
          <a:lstStyle/>
          <a:p>
            <a:pPr algn="r">
              <a:lnSpc>
                <a:spcPct val="125000"/>
              </a:lnSpc>
            </a:pPr>
            <a:r>
              <a:rPr sz="1100" b="1">
                <a:solidFill>
                  <a:srgbClr val="F5F7FA"/>
                </a:solidFill>
                <a:latin typeface="JetBrains Mono"/>
              </a:rPr>
              <a:t>&lt; 0.90</a:t>
            </a:r>
          </a:p>
        </p:txBody>
      </p:sp>
      <p:sp>
        <p:nvSpPr>
          <p:cNvPr id="35" name="Rectangle 34"/>
          <p:cNvSpPr/>
          <p:nvPr/>
        </p:nvSpPr>
        <p:spPr>
          <a:xfrm>
            <a:off x="6986016" y="4041648"/>
            <a:ext cx="4117543"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6986016" y="4059936"/>
            <a:ext cx="4117543" cy="274320"/>
          </a:xfrm>
          <a:prstGeom prst="rect">
            <a:avLst/>
          </a:prstGeom>
          <a:noFill/>
        </p:spPr>
        <p:txBody>
          <a:bodyPr wrap="square" anchor="t" lIns="0" rIns="0" tIns="0" bIns="0">
            <a:spAutoFit/>
          </a:bodyPr>
          <a:lstStyle/>
          <a:p>
            <a:pPr algn="l">
              <a:lnSpc>
                <a:spcPct val="125000"/>
              </a:lnSpc>
            </a:pPr>
            <a:r>
              <a:rPr sz="850" b="0">
                <a:solidFill>
                  <a:srgbClr val="9AA4B2"/>
                </a:solidFill>
                <a:latin typeface="JetBrains Mono"/>
              </a:rPr>
              <a:t>ETFs to 100%, max 25% single underlying.</a:t>
            </a:r>
          </a:p>
        </p:txBody>
      </p:sp>
      <p:sp>
        <p:nvSpPr>
          <p:cNvPr id="37" name="Rectangle 36"/>
          <p:cNvSpPr/>
          <p:nvPr/>
        </p:nvSpPr>
        <p:spPr>
          <a:xfrm>
            <a:off x="6675120" y="4480560"/>
            <a:ext cx="4739335" cy="859536"/>
          </a:xfrm>
          <a:prstGeom prst="rect">
            <a:avLst/>
          </a:prstGeom>
          <a:solidFill>
            <a:srgbClr val="0E131D"/>
          </a:solidFill>
          <a:ln w="9525">
            <a:solidFill>
              <a:srgbClr val="3DF5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6986016" y="4681728"/>
            <a:ext cx="4117543" cy="201168"/>
          </a:xfrm>
          <a:prstGeom prst="rect">
            <a:avLst/>
          </a:prstGeom>
          <a:noFill/>
        </p:spPr>
        <p:txBody>
          <a:bodyPr wrap="square" anchor="t" lIns="0" rIns="0" tIns="0" bIns="0">
            <a:spAutoFit/>
          </a:bodyPr>
          <a:lstStyle/>
          <a:p>
            <a:pPr algn="l">
              <a:lnSpc>
                <a:spcPct val="125000"/>
              </a:lnSpc>
            </a:pPr>
            <a:r>
              <a:rPr sz="850" b="0" spc="150">
                <a:solidFill>
                  <a:srgbClr val="3DF5A0"/>
                </a:solidFill>
                <a:latin typeface="JetBrains Mono"/>
              </a:rPr>
              <a:t>STRICT CAPITAL PRESERVATION</a:t>
            </a:r>
          </a:p>
        </p:txBody>
      </p:sp>
      <p:sp>
        <p:nvSpPr>
          <p:cNvPr id="39" name="TextBox 38"/>
          <p:cNvSpPr txBox="1"/>
          <p:nvPr/>
        </p:nvSpPr>
        <p:spPr>
          <a:xfrm>
            <a:off x="6986016" y="4937760"/>
            <a:ext cx="4117543" cy="402336"/>
          </a:xfrm>
          <a:prstGeom prst="rect">
            <a:avLst/>
          </a:prstGeom>
          <a:noFill/>
        </p:spPr>
        <p:txBody>
          <a:bodyPr wrap="square" anchor="t" lIns="0" rIns="0" tIns="0" bIns="0">
            <a:spAutoFit/>
          </a:bodyPr>
          <a:lstStyle/>
          <a:p>
            <a:pPr algn="l">
              <a:lnSpc>
                <a:spcPct val="130000"/>
              </a:lnSpc>
            </a:pPr>
            <a:r>
              <a:rPr sz="1000" b="0">
                <a:solidFill>
                  <a:srgbClr val="9AA4B2"/>
                </a:solidFill>
                <a:latin typeface="Inter"/>
              </a:rPr>
              <a:t>The portfolio moves heavily or entirely into cash during market downtrends to avoid drawdowns.</a:t>
            </a:r>
          </a:p>
        </p:txBody>
      </p:sp>
      <p:sp>
        <p:nvSpPr>
          <p:cNvPr id="40" name="TextBox 39"/>
          <p:cNvSpPr txBox="1"/>
          <p:nvPr/>
        </p:nvSpPr>
        <p:spPr>
          <a:xfrm>
            <a:off x="777240" y="5669280"/>
            <a:ext cx="10637215" cy="822960"/>
          </a:xfrm>
          <a:prstGeom prst="rect">
            <a:avLst/>
          </a:prstGeom>
          <a:noFill/>
        </p:spPr>
        <p:txBody>
          <a:bodyPr wrap="square" anchor="t" lIns="0" rIns="0" tIns="0" bIns="0">
            <a:spAutoFit/>
          </a:bodyPr>
          <a:lstStyle/>
          <a:p>
            <a:pPr algn="l">
              <a:lnSpc>
                <a:spcPct val="135000"/>
              </a:lnSpc>
            </a:pPr>
            <a:r>
              <a:rPr sz="800" b="0">
                <a:solidFill>
                  <a:srgbClr val="5C6675"/>
                </a:solidFill>
                <a:latin typeface="Inter"/>
              </a:rPr>
              <a:t>Parameters are targets and limits by design, not guarantees. Actual risk may differ materially.</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310896"/>
            <a:ext cx="3657600" cy="256032"/>
          </a:xfrm>
          <a:prstGeom prst="rect">
            <a:avLst/>
          </a:prstGeom>
          <a:noFill/>
        </p:spPr>
        <p:txBody>
          <a:bodyPr wrap="square" anchor="t" lIns="0" rIns="0" tIns="0" bIns="0">
            <a:spAutoFit/>
          </a:bodyPr>
          <a:lstStyle/>
          <a:p>
            <a:pPr algn="l">
              <a:lnSpc>
                <a:spcPct val="125000"/>
              </a:lnSpc>
            </a:pPr>
            <a:r>
              <a:rPr sz="1100" b="0">
                <a:solidFill>
                  <a:srgbClr val="3DF5A0"/>
                </a:solidFill>
                <a:latin typeface="JetBrains Mono"/>
              </a:rPr>
              <a:t>■  </a:t>
            </a:r>
            <a:r>
              <a:rPr sz="1100" b="0">
                <a:solidFill>
                  <a:srgbClr val="F5F7FA"/>
                </a:solidFill>
                <a:latin typeface="JetBrains Mono"/>
              </a:rPr>
              <a:t>P1731</a:t>
            </a:r>
            <a:r>
              <a:rPr sz="1100" b="0">
                <a:solidFill>
                  <a:srgbClr val="5C6675"/>
                </a:solidFill>
                <a:latin typeface="JetBrains Mono"/>
              </a:rPr>
              <a:t>  ·  Fund I</a:t>
            </a:r>
          </a:p>
        </p:txBody>
      </p:sp>
      <p:sp>
        <p:nvSpPr>
          <p:cNvPr id="4" name="TextBox 3"/>
          <p:cNvSpPr txBox="1"/>
          <p:nvPr/>
        </p:nvSpPr>
        <p:spPr>
          <a:xfrm>
            <a:off x="5928055" y="310896"/>
            <a:ext cx="5486400" cy="256032"/>
          </a:xfrm>
          <a:prstGeom prst="rect">
            <a:avLst/>
          </a:prstGeom>
          <a:noFill/>
        </p:spPr>
        <p:txBody>
          <a:bodyPr wrap="square" anchor="t" lIns="0" rIns="0" tIns="0" bIns="0">
            <a:spAutoFit/>
          </a:bodyPr>
          <a:lstStyle/>
          <a:p>
            <a:pPr algn="r">
              <a:lnSpc>
                <a:spcPct val="125000"/>
              </a:lnSpc>
            </a:pPr>
            <a:r>
              <a:rPr sz="850" b="0" spc="160">
                <a:solidFill>
                  <a:srgbClr val="5C6675"/>
                </a:solidFill>
                <a:latin typeface="JetBrains Mono"/>
              </a:rPr>
              <a:t>CONFIDENTIAL · PROFESSIONAL INVESTORS ONLY</a:t>
            </a:r>
          </a:p>
        </p:txBody>
      </p:sp>
      <p:sp>
        <p:nvSpPr>
          <p:cNvPr id="5" name="TextBox 4"/>
          <p:cNvSpPr txBox="1"/>
          <p:nvPr/>
        </p:nvSpPr>
        <p:spPr>
          <a:xfrm>
            <a:off x="777240" y="6291072"/>
            <a:ext cx="1828800" cy="256032"/>
          </a:xfrm>
          <a:prstGeom prst="rect">
            <a:avLst/>
          </a:prstGeom>
          <a:noFill/>
        </p:spPr>
        <p:txBody>
          <a:bodyPr wrap="square" anchor="t" lIns="0" rIns="0" tIns="0" bIns="0">
            <a:spAutoFit/>
          </a:bodyPr>
          <a:lstStyle/>
          <a:p>
            <a:pPr algn="l">
              <a:lnSpc>
                <a:spcPct val="125000"/>
              </a:lnSpc>
            </a:pPr>
            <a:r>
              <a:rPr sz="900" b="0">
                <a:solidFill>
                  <a:srgbClr val="5C6675"/>
                </a:solidFill>
                <a:latin typeface="JetBrains Mono"/>
              </a:rPr>
              <a:t>07 / 11</a:t>
            </a:r>
          </a:p>
        </p:txBody>
      </p:sp>
      <p:sp>
        <p:nvSpPr>
          <p:cNvPr id="6" name="Rectangle 5"/>
          <p:cNvSpPr/>
          <p:nvPr/>
        </p:nvSpPr>
        <p:spPr>
          <a:xfrm>
            <a:off x="0" y="6821424"/>
            <a:ext cx="7758351" cy="3657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841248"/>
            <a:ext cx="256032" cy="1524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61288" y="731520"/>
            <a:ext cx="8229600" cy="274320"/>
          </a:xfrm>
          <a:prstGeom prst="rect">
            <a:avLst/>
          </a:prstGeom>
          <a:noFill/>
        </p:spPr>
        <p:txBody>
          <a:bodyPr wrap="square" anchor="t" lIns="0" rIns="0" tIns="0" bIns="0">
            <a:spAutoFit/>
          </a:bodyPr>
          <a:lstStyle/>
          <a:p>
            <a:pPr algn="l">
              <a:lnSpc>
                <a:spcPct val="125000"/>
              </a:lnSpc>
            </a:pPr>
            <a:r>
              <a:rPr sz="1050" b="0" spc="240">
                <a:solidFill>
                  <a:srgbClr val="3DF5A0"/>
                </a:solidFill>
                <a:latin typeface="JetBrains Mono"/>
              </a:rPr>
              <a:t>06 — THE BOUTIQUE EDGE</a:t>
            </a:r>
          </a:p>
        </p:txBody>
      </p:sp>
      <p:sp>
        <p:nvSpPr>
          <p:cNvPr id="9" name="TextBox 8"/>
          <p:cNvSpPr txBox="1"/>
          <p:nvPr/>
        </p:nvSpPr>
        <p:spPr>
          <a:xfrm>
            <a:off x="777240" y="1143000"/>
            <a:ext cx="10637215" cy="1005840"/>
          </a:xfrm>
          <a:prstGeom prst="rect">
            <a:avLst/>
          </a:prstGeom>
          <a:noFill/>
        </p:spPr>
        <p:txBody>
          <a:bodyPr wrap="square" anchor="t" lIns="0" rIns="0" tIns="0" bIns="0">
            <a:spAutoFit/>
          </a:bodyPr>
          <a:lstStyle/>
          <a:p>
            <a:pPr algn="l">
              <a:lnSpc>
                <a:spcPct val="102000"/>
              </a:lnSpc>
            </a:pPr>
            <a:r>
              <a:rPr sz="3100" b="1">
                <a:solidFill>
                  <a:srgbClr val="F5F7FA"/>
                </a:solidFill>
                <a:latin typeface="Inter"/>
              </a:rPr>
              <a:t>Built to outperform the giants — through discipline, not scale.</a:t>
            </a:r>
          </a:p>
        </p:txBody>
      </p:sp>
      <p:sp>
        <p:nvSpPr>
          <p:cNvPr id="10" name="TextBox 9"/>
          <p:cNvSpPr txBox="1"/>
          <p:nvPr/>
        </p:nvSpPr>
        <p:spPr>
          <a:xfrm>
            <a:off x="777240" y="2377440"/>
            <a:ext cx="2651760" cy="237744"/>
          </a:xfrm>
          <a:prstGeom prst="rect">
            <a:avLst/>
          </a:prstGeom>
          <a:noFill/>
        </p:spPr>
        <p:txBody>
          <a:bodyPr wrap="square" anchor="t" lIns="0" rIns="0" tIns="0" bIns="0">
            <a:spAutoFit/>
          </a:bodyPr>
          <a:lstStyle/>
          <a:p>
            <a:pPr algn="l">
              <a:lnSpc>
                <a:spcPct val="125000"/>
              </a:lnSpc>
            </a:pPr>
            <a:r>
              <a:rPr sz="900" b="0" spc="150">
                <a:solidFill>
                  <a:srgbClr val="5C6675"/>
                </a:solidFill>
                <a:latin typeface="JetBrains Mono"/>
              </a:rPr>
              <a:t>DIMENSION</a:t>
            </a:r>
          </a:p>
        </p:txBody>
      </p:sp>
      <p:sp>
        <p:nvSpPr>
          <p:cNvPr id="11" name="TextBox 10"/>
          <p:cNvSpPr txBox="1"/>
          <p:nvPr/>
        </p:nvSpPr>
        <p:spPr>
          <a:xfrm>
            <a:off x="3429000" y="2377440"/>
            <a:ext cx="4023360" cy="237744"/>
          </a:xfrm>
          <a:prstGeom prst="rect">
            <a:avLst/>
          </a:prstGeom>
          <a:noFill/>
        </p:spPr>
        <p:txBody>
          <a:bodyPr wrap="square" anchor="t" lIns="0" rIns="0" tIns="0" bIns="0">
            <a:spAutoFit/>
          </a:bodyPr>
          <a:lstStyle/>
          <a:p>
            <a:pPr algn="l">
              <a:lnSpc>
                <a:spcPct val="125000"/>
              </a:lnSpc>
            </a:pPr>
            <a:r>
              <a:rPr sz="900" b="0" spc="150">
                <a:solidFill>
                  <a:srgbClr val="FF6A62"/>
                </a:solidFill>
                <a:latin typeface="JetBrains Mono"/>
              </a:rPr>
              <a:t>BILLION-DOLLAR MEGA-FUND</a:t>
            </a:r>
          </a:p>
        </p:txBody>
      </p:sp>
      <p:sp>
        <p:nvSpPr>
          <p:cNvPr id="12" name="TextBox 11"/>
          <p:cNvSpPr txBox="1"/>
          <p:nvPr/>
        </p:nvSpPr>
        <p:spPr>
          <a:xfrm>
            <a:off x="7452360" y="2377440"/>
            <a:ext cx="3962095" cy="237744"/>
          </a:xfrm>
          <a:prstGeom prst="rect">
            <a:avLst/>
          </a:prstGeom>
          <a:noFill/>
        </p:spPr>
        <p:txBody>
          <a:bodyPr wrap="square" anchor="t" lIns="0" rIns="0" tIns="0" bIns="0">
            <a:spAutoFit/>
          </a:bodyPr>
          <a:lstStyle/>
          <a:p>
            <a:pPr algn="l">
              <a:lnSpc>
                <a:spcPct val="125000"/>
              </a:lnSpc>
            </a:pPr>
            <a:r>
              <a:rPr sz="900" b="0" spc="150">
                <a:solidFill>
                  <a:srgbClr val="3DF5A0"/>
                </a:solidFill>
                <a:latin typeface="JetBrains Mono"/>
              </a:rPr>
              <a:t>P1731 BOUTIQUE</a:t>
            </a:r>
          </a:p>
        </p:txBody>
      </p:sp>
      <p:sp>
        <p:nvSpPr>
          <p:cNvPr id="13" name="Rectangle 12"/>
          <p:cNvSpPr/>
          <p:nvPr/>
        </p:nvSpPr>
        <p:spPr>
          <a:xfrm>
            <a:off x="777240" y="2761488"/>
            <a:ext cx="10637215"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77240" y="2926080"/>
            <a:ext cx="2468880" cy="365760"/>
          </a:xfrm>
          <a:prstGeom prst="rect">
            <a:avLst/>
          </a:prstGeom>
          <a:noFill/>
        </p:spPr>
        <p:txBody>
          <a:bodyPr wrap="square" anchor="t" lIns="0" rIns="0" tIns="0" bIns="0">
            <a:spAutoFit/>
          </a:bodyPr>
          <a:lstStyle/>
          <a:p>
            <a:pPr algn="l">
              <a:lnSpc>
                <a:spcPct val="125000"/>
              </a:lnSpc>
            </a:pPr>
            <a:r>
              <a:rPr sz="1200" b="0">
                <a:solidFill>
                  <a:srgbClr val="9AA4B2"/>
                </a:solidFill>
                <a:latin typeface="Inter"/>
              </a:rPr>
              <a:t>Agility</a:t>
            </a:r>
          </a:p>
        </p:txBody>
      </p:sp>
      <p:sp>
        <p:nvSpPr>
          <p:cNvPr id="15" name="TextBox 14"/>
          <p:cNvSpPr txBox="1"/>
          <p:nvPr/>
        </p:nvSpPr>
        <p:spPr>
          <a:xfrm>
            <a:off x="3429000" y="2926080"/>
            <a:ext cx="3840480" cy="365760"/>
          </a:xfrm>
          <a:prstGeom prst="rect">
            <a:avLst/>
          </a:prstGeom>
          <a:noFill/>
        </p:spPr>
        <p:txBody>
          <a:bodyPr wrap="square" anchor="t" lIns="0" rIns="0" tIns="0" bIns="0">
            <a:spAutoFit/>
          </a:bodyPr>
          <a:lstStyle/>
          <a:p>
            <a:pPr algn="l">
              <a:lnSpc>
                <a:spcPct val="125000"/>
              </a:lnSpc>
            </a:pPr>
            <a:r>
              <a:rPr sz="1200" b="0">
                <a:solidFill>
                  <a:srgbClr val="9AA4B2"/>
                </a:solidFill>
                <a:latin typeface="Inter"/>
              </a:rPr>
              <a:t>Slow; size moves the market</a:t>
            </a:r>
          </a:p>
        </p:txBody>
      </p:sp>
      <p:sp>
        <p:nvSpPr>
          <p:cNvPr id="16" name="TextBox 15"/>
          <p:cNvSpPr txBox="1"/>
          <p:nvPr/>
        </p:nvSpPr>
        <p:spPr>
          <a:xfrm>
            <a:off x="7452360" y="2926080"/>
            <a:ext cx="3962095" cy="365760"/>
          </a:xfrm>
          <a:prstGeom prst="rect">
            <a:avLst/>
          </a:prstGeom>
          <a:noFill/>
        </p:spPr>
        <p:txBody>
          <a:bodyPr wrap="square" anchor="t" lIns="0" rIns="0" tIns="0" bIns="0">
            <a:spAutoFit/>
          </a:bodyPr>
          <a:lstStyle/>
          <a:p>
            <a:pPr algn="l">
              <a:lnSpc>
                <a:spcPct val="125000"/>
              </a:lnSpc>
            </a:pPr>
            <a:r>
              <a:rPr sz="1200" b="0">
                <a:solidFill>
                  <a:srgbClr val="F5F7FA"/>
                </a:solidFill>
                <a:latin typeface="Inter"/>
              </a:rPr>
              <a:t>Nimble; exploits small edges</a:t>
            </a:r>
          </a:p>
        </p:txBody>
      </p:sp>
      <p:sp>
        <p:nvSpPr>
          <p:cNvPr id="17" name="Rectangle 16"/>
          <p:cNvSpPr/>
          <p:nvPr/>
        </p:nvSpPr>
        <p:spPr>
          <a:xfrm>
            <a:off x="777240" y="3346704"/>
            <a:ext cx="10637215"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77240" y="3511296"/>
            <a:ext cx="2468880" cy="365760"/>
          </a:xfrm>
          <a:prstGeom prst="rect">
            <a:avLst/>
          </a:prstGeom>
          <a:noFill/>
        </p:spPr>
        <p:txBody>
          <a:bodyPr wrap="square" anchor="t" lIns="0" rIns="0" tIns="0" bIns="0">
            <a:spAutoFit/>
          </a:bodyPr>
          <a:lstStyle/>
          <a:p>
            <a:pPr algn="l">
              <a:lnSpc>
                <a:spcPct val="125000"/>
              </a:lnSpc>
            </a:pPr>
            <a:r>
              <a:rPr sz="1200" b="0">
                <a:solidFill>
                  <a:srgbClr val="9AA4B2"/>
                </a:solidFill>
                <a:latin typeface="Inter"/>
              </a:rPr>
              <a:t>Capacity discipline</a:t>
            </a:r>
          </a:p>
        </p:txBody>
      </p:sp>
      <p:sp>
        <p:nvSpPr>
          <p:cNvPr id="19" name="TextBox 18"/>
          <p:cNvSpPr txBox="1"/>
          <p:nvPr/>
        </p:nvSpPr>
        <p:spPr>
          <a:xfrm>
            <a:off x="3429000" y="3511296"/>
            <a:ext cx="3840480" cy="365760"/>
          </a:xfrm>
          <a:prstGeom prst="rect">
            <a:avLst/>
          </a:prstGeom>
          <a:noFill/>
        </p:spPr>
        <p:txBody>
          <a:bodyPr wrap="square" anchor="t" lIns="0" rIns="0" tIns="0" bIns="0">
            <a:spAutoFit/>
          </a:bodyPr>
          <a:lstStyle/>
          <a:p>
            <a:pPr algn="l">
              <a:lnSpc>
                <a:spcPct val="125000"/>
              </a:lnSpc>
            </a:pPr>
            <a:r>
              <a:rPr sz="1200" b="0">
                <a:solidFill>
                  <a:srgbClr val="9AA4B2"/>
                </a:solidFill>
                <a:latin typeface="Inter"/>
              </a:rPr>
              <a:t>Asset-gathering incentive</a:t>
            </a:r>
          </a:p>
        </p:txBody>
      </p:sp>
      <p:sp>
        <p:nvSpPr>
          <p:cNvPr id="20" name="TextBox 19"/>
          <p:cNvSpPr txBox="1"/>
          <p:nvPr/>
        </p:nvSpPr>
        <p:spPr>
          <a:xfrm>
            <a:off x="7452360" y="3511296"/>
            <a:ext cx="3962095" cy="365760"/>
          </a:xfrm>
          <a:prstGeom prst="rect">
            <a:avLst/>
          </a:prstGeom>
          <a:noFill/>
        </p:spPr>
        <p:txBody>
          <a:bodyPr wrap="square" anchor="t" lIns="0" rIns="0" tIns="0" bIns="0">
            <a:spAutoFit/>
          </a:bodyPr>
          <a:lstStyle/>
          <a:p>
            <a:pPr algn="l">
              <a:lnSpc>
                <a:spcPct val="125000"/>
              </a:lnSpc>
            </a:pPr>
            <a:r>
              <a:rPr sz="1200" b="0">
                <a:solidFill>
                  <a:srgbClr val="F5F7FA"/>
                </a:solidFill>
                <a:latin typeface="Inter"/>
              </a:rPr>
              <a:t>Sized strictly to preserve its edge</a:t>
            </a:r>
          </a:p>
        </p:txBody>
      </p:sp>
      <p:sp>
        <p:nvSpPr>
          <p:cNvPr id="21" name="Rectangle 20"/>
          <p:cNvSpPr/>
          <p:nvPr/>
        </p:nvSpPr>
        <p:spPr>
          <a:xfrm>
            <a:off x="777240" y="3931920"/>
            <a:ext cx="10637215"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77240" y="4096512"/>
            <a:ext cx="2468880" cy="365760"/>
          </a:xfrm>
          <a:prstGeom prst="rect">
            <a:avLst/>
          </a:prstGeom>
          <a:noFill/>
        </p:spPr>
        <p:txBody>
          <a:bodyPr wrap="square" anchor="t" lIns="0" rIns="0" tIns="0" bIns="0">
            <a:spAutoFit/>
          </a:bodyPr>
          <a:lstStyle/>
          <a:p>
            <a:pPr algn="l">
              <a:lnSpc>
                <a:spcPct val="125000"/>
              </a:lnSpc>
            </a:pPr>
            <a:r>
              <a:rPr sz="1200" b="0">
                <a:solidFill>
                  <a:srgbClr val="9AA4B2"/>
                </a:solidFill>
                <a:latin typeface="Inter"/>
              </a:rPr>
              <a:t>Alignment</a:t>
            </a:r>
          </a:p>
        </p:txBody>
      </p:sp>
      <p:sp>
        <p:nvSpPr>
          <p:cNvPr id="23" name="TextBox 22"/>
          <p:cNvSpPr txBox="1"/>
          <p:nvPr/>
        </p:nvSpPr>
        <p:spPr>
          <a:xfrm>
            <a:off x="3429000" y="4096512"/>
            <a:ext cx="3840480" cy="365760"/>
          </a:xfrm>
          <a:prstGeom prst="rect">
            <a:avLst/>
          </a:prstGeom>
          <a:noFill/>
        </p:spPr>
        <p:txBody>
          <a:bodyPr wrap="square" anchor="t" lIns="0" rIns="0" tIns="0" bIns="0">
            <a:spAutoFit/>
          </a:bodyPr>
          <a:lstStyle/>
          <a:p>
            <a:pPr algn="l">
              <a:lnSpc>
                <a:spcPct val="125000"/>
              </a:lnSpc>
            </a:pPr>
            <a:r>
              <a:rPr sz="1200" b="0">
                <a:solidFill>
                  <a:srgbClr val="9AA4B2"/>
                </a:solidFill>
                <a:latin typeface="Inter"/>
              </a:rPr>
              <a:t>Fee-driven</a:t>
            </a:r>
          </a:p>
        </p:txBody>
      </p:sp>
      <p:sp>
        <p:nvSpPr>
          <p:cNvPr id="24" name="TextBox 23"/>
          <p:cNvSpPr txBox="1"/>
          <p:nvPr/>
        </p:nvSpPr>
        <p:spPr>
          <a:xfrm>
            <a:off x="7452360" y="4096512"/>
            <a:ext cx="3962095" cy="365760"/>
          </a:xfrm>
          <a:prstGeom prst="rect">
            <a:avLst/>
          </a:prstGeom>
          <a:noFill/>
        </p:spPr>
        <p:txBody>
          <a:bodyPr wrap="square" anchor="t" lIns="0" rIns="0" tIns="0" bIns="0">
            <a:spAutoFit/>
          </a:bodyPr>
          <a:lstStyle/>
          <a:p>
            <a:pPr algn="l">
              <a:lnSpc>
                <a:spcPct val="125000"/>
              </a:lnSpc>
            </a:pPr>
            <a:r>
              <a:rPr sz="1200" b="0">
                <a:solidFill>
                  <a:srgbClr val="F5F7FA"/>
                </a:solidFill>
                <a:latin typeface="Inter"/>
              </a:rPr>
              <a:t>Principals heavily invested alongside LPs</a:t>
            </a:r>
          </a:p>
        </p:txBody>
      </p:sp>
      <p:sp>
        <p:nvSpPr>
          <p:cNvPr id="25" name="Rectangle 24"/>
          <p:cNvSpPr/>
          <p:nvPr/>
        </p:nvSpPr>
        <p:spPr>
          <a:xfrm>
            <a:off x="777240" y="4517136"/>
            <a:ext cx="10637215"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77240" y="4681728"/>
            <a:ext cx="2468880" cy="365760"/>
          </a:xfrm>
          <a:prstGeom prst="rect">
            <a:avLst/>
          </a:prstGeom>
          <a:noFill/>
        </p:spPr>
        <p:txBody>
          <a:bodyPr wrap="square" anchor="t" lIns="0" rIns="0" tIns="0" bIns="0">
            <a:spAutoFit/>
          </a:bodyPr>
          <a:lstStyle/>
          <a:p>
            <a:pPr algn="l">
              <a:lnSpc>
                <a:spcPct val="125000"/>
              </a:lnSpc>
            </a:pPr>
            <a:r>
              <a:rPr sz="1200" b="0">
                <a:solidFill>
                  <a:srgbClr val="9AA4B2"/>
                </a:solidFill>
                <a:latin typeface="Inter"/>
              </a:rPr>
              <a:t>Access</a:t>
            </a:r>
          </a:p>
        </p:txBody>
      </p:sp>
      <p:sp>
        <p:nvSpPr>
          <p:cNvPr id="27" name="TextBox 26"/>
          <p:cNvSpPr txBox="1"/>
          <p:nvPr/>
        </p:nvSpPr>
        <p:spPr>
          <a:xfrm>
            <a:off x="3429000" y="4681728"/>
            <a:ext cx="3840480" cy="365760"/>
          </a:xfrm>
          <a:prstGeom prst="rect">
            <a:avLst/>
          </a:prstGeom>
          <a:noFill/>
        </p:spPr>
        <p:txBody>
          <a:bodyPr wrap="square" anchor="t" lIns="0" rIns="0" tIns="0" bIns="0">
            <a:spAutoFit/>
          </a:bodyPr>
          <a:lstStyle/>
          <a:p>
            <a:pPr algn="l">
              <a:lnSpc>
                <a:spcPct val="125000"/>
              </a:lnSpc>
            </a:pPr>
            <a:r>
              <a:rPr sz="1200" b="0">
                <a:solidFill>
                  <a:srgbClr val="9AA4B2"/>
                </a:solidFill>
                <a:latin typeface="Inter"/>
              </a:rPr>
              <a:t>Institutional gatekeeping</a:t>
            </a:r>
          </a:p>
        </p:txBody>
      </p:sp>
      <p:sp>
        <p:nvSpPr>
          <p:cNvPr id="28" name="TextBox 27"/>
          <p:cNvSpPr txBox="1"/>
          <p:nvPr/>
        </p:nvSpPr>
        <p:spPr>
          <a:xfrm>
            <a:off x="7452360" y="4681728"/>
            <a:ext cx="3962095" cy="365760"/>
          </a:xfrm>
          <a:prstGeom prst="rect">
            <a:avLst/>
          </a:prstGeom>
          <a:noFill/>
        </p:spPr>
        <p:txBody>
          <a:bodyPr wrap="square" anchor="t" lIns="0" rIns="0" tIns="0" bIns="0">
            <a:spAutoFit/>
          </a:bodyPr>
          <a:lstStyle/>
          <a:p>
            <a:pPr algn="l">
              <a:lnSpc>
                <a:spcPct val="125000"/>
              </a:lnSpc>
            </a:pPr>
            <a:r>
              <a:rPr sz="1200" b="0">
                <a:solidFill>
                  <a:srgbClr val="F5F7FA"/>
                </a:solidFill>
                <a:latin typeface="Inter"/>
              </a:rPr>
              <a:t>Direct partnership with the founders</a:t>
            </a:r>
          </a:p>
        </p:txBody>
      </p:sp>
      <p:sp>
        <p:nvSpPr>
          <p:cNvPr id="29" name="Rectangle 28"/>
          <p:cNvSpPr/>
          <p:nvPr/>
        </p:nvSpPr>
        <p:spPr>
          <a:xfrm>
            <a:off x="777240" y="5102352"/>
            <a:ext cx="10637215"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310896"/>
            <a:ext cx="3657600" cy="256032"/>
          </a:xfrm>
          <a:prstGeom prst="rect">
            <a:avLst/>
          </a:prstGeom>
          <a:noFill/>
        </p:spPr>
        <p:txBody>
          <a:bodyPr wrap="square" anchor="t" lIns="0" rIns="0" tIns="0" bIns="0">
            <a:spAutoFit/>
          </a:bodyPr>
          <a:lstStyle/>
          <a:p>
            <a:pPr algn="l">
              <a:lnSpc>
                <a:spcPct val="125000"/>
              </a:lnSpc>
            </a:pPr>
            <a:r>
              <a:rPr sz="1100" b="0">
                <a:solidFill>
                  <a:srgbClr val="3DF5A0"/>
                </a:solidFill>
                <a:latin typeface="JetBrains Mono"/>
              </a:rPr>
              <a:t>■  </a:t>
            </a:r>
            <a:r>
              <a:rPr sz="1100" b="0">
                <a:solidFill>
                  <a:srgbClr val="F5F7FA"/>
                </a:solidFill>
                <a:latin typeface="JetBrains Mono"/>
              </a:rPr>
              <a:t>P1731</a:t>
            </a:r>
            <a:r>
              <a:rPr sz="1100" b="0">
                <a:solidFill>
                  <a:srgbClr val="5C6675"/>
                </a:solidFill>
                <a:latin typeface="JetBrains Mono"/>
              </a:rPr>
              <a:t>  ·  Fund I</a:t>
            </a:r>
          </a:p>
        </p:txBody>
      </p:sp>
      <p:sp>
        <p:nvSpPr>
          <p:cNvPr id="4" name="TextBox 3"/>
          <p:cNvSpPr txBox="1"/>
          <p:nvPr/>
        </p:nvSpPr>
        <p:spPr>
          <a:xfrm>
            <a:off x="5928055" y="310896"/>
            <a:ext cx="5486400" cy="256032"/>
          </a:xfrm>
          <a:prstGeom prst="rect">
            <a:avLst/>
          </a:prstGeom>
          <a:noFill/>
        </p:spPr>
        <p:txBody>
          <a:bodyPr wrap="square" anchor="t" lIns="0" rIns="0" tIns="0" bIns="0">
            <a:spAutoFit/>
          </a:bodyPr>
          <a:lstStyle/>
          <a:p>
            <a:pPr algn="r">
              <a:lnSpc>
                <a:spcPct val="125000"/>
              </a:lnSpc>
            </a:pPr>
            <a:r>
              <a:rPr sz="850" b="0" spc="160">
                <a:solidFill>
                  <a:srgbClr val="5C6675"/>
                </a:solidFill>
                <a:latin typeface="JetBrains Mono"/>
              </a:rPr>
              <a:t>CONFIDENTIAL · PROFESSIONAL INVESTORS ONLY</a:t>
            </a:r>
          </a:p>
        </p:txBody>
      </p:sp>
      <p:sp>
        <p:nvSpPr>
          <p:cNvPr id="5" name="TextBox 4"/>
          <p:cNvSpPr txBox="1"/>
          <p:nvPr/>
        </p:nvSpPr>
        <p:spPr>
          <a:xfrm>
            <a:off x="777240" y="6291072"/>
            <a:ext cx="1828800" cy="256032"/>
          </a:xfrm>
          <a:prstGeom prst="rect">
            <a:avLst/>
          </a:prstGeom>
          <a:noFill/>
        </p:spPr>
        <p:txBody>
          <a:bodyPr wrap="square" anchor="t" lIns="0" rIns="0" tIns="0" bIns="0">
            <a:spAutoFit/>
          </a:bodyPr>
          <a:lstStyle/>
          <a:p>
            <a:pPr algn="l">
              <a:lnSpc>
                <a:spcPct val="125000"/>
              </a:lnSpc>
            </a:pPr>
            <a:r>
              <a:rPr sz="900" b="0">
                <a:solidFill>
                  <a:srgbClr val="5C6675"/>
                </a:solidFill>
                <a:latin typeface="JetBrains Mono"/>
              </a:rPr>
              <a:t>08 / 11</a:t>
            </a:r>
          </a:p>
        </p:txBody>
      </p:sp>
      <p:sp>
        <p:nvSpPr>
          <p:cNvPr id="6" name="Rectangle 5"/>
          <p:cNvSpPr/>
          <p:nvPr/>
        </p:nvSpPr>
        <p:spPr>
          <a:xfrm>
            <a:off x="0" y="6821424"/>
            <a:ext cx="8866687" cy="3657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841248"/>
            <a:ext cx="256032" cy="1524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61288" y="731520"/>
            <a:ext cx="8229600" cy="274320"/>
          </a:xfrm>
          <a:prstGeom prst="rect">
            <a:avLst/>
          </a:prstGeom>
          <a:noFill/>
        </p:spPr>
        <p:txBody>
          <a:bodyPr wrap="square" anchor="t" lIns="0" rIns="0" tIns="0" bIns="0">
            <a:spAutoFit/>
          </a:bodyPr>
          <a:lstStyle/>
          <a:p>
            <a:pPr algn="l">
              <a:lnSpc>
                <a:spcPct val="125000"/>
              </a:lnSpc>
            </a:pPr>
            <a:r>
              <a:rPr sz="1050" b="0" spc="240">
                <a:solidFill>
                  <a:srgbClr val="3DF5A0"/>
                </a:solidFill>
                <a:latin typeface="JetBrains Mono"/>
              </a:rPr>
              <a:t>07 — PERFORMANCE</a:t>
            </a:r>
          </a:p>
        </p:txBody>
      </p:sp>
      <p:sp>
        <p:nvSpPr>
          <p:cNvPr id="9" name="TextBox 8"/>
          <p:cNvSpPr txBox="1"/>
          <p:nvPr/>
        </p:nvSpPr>
        <p:spPr>
          <a:xfrm>
            <a:off x="777240" y="1143000"/>
            <a:ext cx="10637215" cy="1005840"/>
          </a:xfrm>
          <a:prstGeom prst="rect">
            <a:avLst/>
          </a:prstGeom>
          <a:noFill/>
        </p:spPr>
        <p:txBody>
          <a:bodyPr wrap="square" anchor="t" lIns="0" rIns="0" tIns="0" bIns="0">
            <a:spAutoFit/>
          </a:bodyPr>
          <a:lstStyle/>
          <a:p>
            <a:pPr algn="l">
              <a:lnSpc>
                <a:spcPct val="102000"/>
              </a:lnSpc>
            </a:pPr>
            <a:r>
              <a:rPr sz="3400" b="1">
                <a:solidFill>
                  <a:srgbClr val="F5F7FA"/>
                </a:solidFill>
                <a:latin typeface="Inter"/>
              </a:rPr>
              <a:t>Track record.</a:t>
            </a:r>
          </a:p>
        </p:txBody>
      </p:sp>
      <p:sp>
        <p:nvSpPr>
          <p:cNvPr id="10" name="TextBox 9"/>
          <p:cNvSpPr txBox="1"/>
          <p:nvPr/>
        </p:nvSpPr>
        <p:spPr>
          <a:xfrm>
            <a:off x="777240" y="1993392"/>
            <a:ext cx="5486400" cy="237744"/>
          </a:xfrm>
          <a:prstGeom prst="rect">
            <a:avLst/>
          </a:prstGeom>
          <a:noFill/>
        </p:spPr>
        <p:txBody>
          <a:bodyPr wrap="square" anchor="t" lIns="0" rIns="0" tIns="0" bIns="0">
            <a:spAutoFit/>
          </a:bodyPr>
          <a:lstStyle/>
          <a:p>
            <a:pPr algn="l">
              <a:lnSpc>
                <a:spcPct val="125000"/>
              </a:lnSpc>
            </a:pPr>
            <a:r>
              <a:rPr sz="900" b="0" spc="150">
                <a:solidFill>
                  <a:srgbClr val="5C6675"/>
                </a:solidFill>
                <a:latin typeface="JetBrains Mono"/>
              </a:rPr>
              <a:t>STRATEGY TRACK RECORD · SINCE 03/2019</a:t>
            </a:r>
          </a:p>
        </p:txBody>
      </p:sp>
      <p:sp>
        <p:nvSpPr>
          <p:cNvPr id="11" name="Rectangle 10"/>
          <p:cNvSpPr/>
          <p:nvPr/>
        </p:nvSpPr>
        <p:spPr>
          <a:xfrm>
            <a:off x="777240" y="2377440"/>
            <a:ext cx="5135727" cy="237744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43000" y="2706624"/>
            <a:ext cx="4404207"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ANNUALISED RETURN, NET</a:t>
            </a:r>
          </a:p>
        </p:txBody>
      </p:sp>
      <p:sp>
        <p:nvSpPr>
          <p:cNvPr id="13" name="TextBox 12"/>
          <p:cNvSpPr txBox="1"/>
          <p:nvPr/>
        </p:nvSpPr>
        <p:spPr>
          <a:xfrm>
            <a:off x="1143000" y="2962656"/>
            <a:ext cx="4404207" cy="822960"/>
          </a:xfrm>
          <a:prstGeom prst="rect">
            <a:avLst/>
          </a:prstGeom>
          <a:noFill/>
        </p:spPr>
        <p:txBody>
          <a:bodyPr wrap="square" anchor="t" lIns="0" rIns="0" tIns="0" bIns="0">
            <a:spAutoFit/>
          </a:bodyPr>
          <a:lstStyle/>
          <a:p>
            <a:pPr algn="l">
              <a:lnSpc>
                <a:spcPct val="100000"/>
              </a:lnSpc>
            </a:pPr>
            <a:r>
              <a:rPr sz="5400" b="1">
                <a:solidFill>
                  <a:srgbClr val="3DF5A0"/>
                </a:solidFill>
                <a:latin typeface="JetBrains Mono"/>
              </a:rPr>
              <a:t>32.00%</a:t>
            </a:r>
          </a:p>
        </p:txBody>
      </p:sp>
      <p:sp>
        <p:nvSpPr>
          <p:cNvPr id="14" name="TextBox 13"/>
          <p:cNvSpPr txBox="1"/>
          <p:nvPr/>
        </p:nvSpPr>
        <p:spPr>
          <a:xfrm>
            <a:off x="1143000" y="3931920"/>
            <a:ext cx="2110663"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SHARPE RATIO</a:t>
            </a:r>
          </a:p>
        </p:txBody>
      </p:sp>
      <p:sp>
        <p:nvSpPr>
          <p:cNvPr id="15" name="TextBox 14"/>
          <p:cNvSpPr txBox="1"/>
          <p:nvPr/>
        </p:nvSpPr>
        <p:spPr>
          <a:xfrm>
            <a:off x="1143000" y="4169664"/>
            <a:ext cx="2110663" cy="457200"/>
          </a:xfrm>
          <a:prstGeom prst="rect">
            <a:avLst/>
          </a:prstGeom>
          <a:noFill/>
        </p:spPr>
        <p:txBody>
          <a:bodyPr wrap="square" anchor="t" lIns="0" rIns="0" tIns="0" bIns="0">
            <a:spAutoFit/>
          </a:bodyPr>
          <a:lstStyle/>
          <a:p>
            <a:pPr algn="l">
              <a:lnSpc>
                <a:spcPct val="125000"/>
              </a:lnSpc>
            </a:pPr>
            <a:r>
              <a:rPr sz="2200" b="1">
                <a:solidFill>
                  <a:srgbClr val="F5F7FA"/>
                </a:solidFill>
                <a:latin typeface="JetBrains Mono"/>
              </a:rPr>
              <a:t>2.46</a:t>
            </a:r>
          </a:p>
        </p:txBody>
      </p:sp>
      <p:sp>
        <p:nvSpPr>
          <p:cNvPr id="16" name="TextBox 15"/>
          <p:cNvSpPr txBox="1"/>
          <p:nvPr/>
        </p:nvSpPr>
        <p:spPr>
          <a:xfrm>
            <a:off x="3436543" y="3931920"/>
            <a:ext cx="2110663"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MAX DRAWDOWN</a:t>
            </a:r>
          </a:p>
        </p:txBody>
      </p:sp>
      <p:sp>
        <p:nvSpPr>
          <p:cNvPr id="17" name="TextBox 16"/>
          <p:cNvSpPr txBox="1"/>
          <p:nvPr/>
        </p:nvSpPr>
        <p:spPr>
          <a:xfrm>
            <a:off x="3436543" y="4169664"/>
            <a:ext cx="2110663" cy="457200"/>
          </a:xfrm>
          <a:prstGeom prst="rect">
            <a:avLst/>
          </a:prstGeom>
          <a:noFill/>
        </p:spPr>
        <p:txBody>
          <a:bodyPr wrap="square" anchor="t" lIns="0" rIns="0" tIns="0" bIns="0">
            <a:spAutoFit/>
          </a:bodyPr>
          <a:lstStyle/>
          <a:p>
            <a:pPr algn="l">
              <a:lnSpc>
                <a:spcPct val="125000"/>
              </a:lnSpc>
            </a:pPr>
            <a:r>
              <a:rPr sz="2200" b="1">
                <a:solidFill>
                  <a:srgbClr val="F5F7FA"/>
                </a:solidFill>
                <a:latin typeface="JetBrains Mono"/>
              </a:rPr>
              <a:t>− 3.46%</a:t>
            </a:r>
          </a:p>
        </p:txBody>
      </p:sp>
      <p:sp>
        <p:nvSpPr>
          <p:cNvPr id="18" name="Rectangle 17"/>
          <p:cNvSpPr/>
          <p:nvPr/>
        </p:nvSpPr>
        <p:spPr>
          <a:xfrm>
            <a:off x="6278727" y="2377440"/>
            <a:ext cx="5135727" cy="2377440"/>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644487" y="2702052"/>
            <a:ext cx="2466356" cy="237744"/>
          </a:xfrm>
          <a:prstGeom prst="rect">
            <a:avLst/>
          </a:prstGeom>
          <a:noFill/>
        </p:spPr>
        <p:txBody>
          <a:bodyPr wrap="square" anchor="t" lIns="0" rIns="0" tIns="0" bIns="0">
            <a:spAutoFit/>
          </a:bodyPr>
          <a:lstStyle/>
          <a:p>
            <a:pPr algn="l">
              <a:lnSpc>
                <a:spcPct val="125000"/>
              </a:lnSpc>
            </a:pPr>
            <a:r>
              <a:rPr sz="900" b="0" spc="140">
                <a:solidFill>
                  <a:srgbClr val="5C6675"/>
                </a:solidFill>
                <a:latin typeface="JetBrains Mono"/>
              </a:rPr>
              <a:t>ANNUALISED RETURN (NET)</a:t>
            </a:r>
          </a:p>
        </p:txBody>
      </p:sp>
      <p:sp>
        <p:nvSpPr>
          <p:cNvPr id="20" name="TextBox 19"/>
          <p:cNvSpPr txBox="1"/>
          <p:nvPr/>
        </p:nvSpPr>
        <p:spPr>
          <a:xfrm>
            <a:off x="8846591" y="2679192"/>
            <a:ext cx="2202103" cy="256032"/>
          </a:xfrm>
          <a:prstGeom prst="rect">
            <a:avLst/>
          </a:prstGeom>
          <a:noFill/>
        </p:spPr>
        <p:txBody>
          <a:bodyPr wrap="square" anchor="t" lIns="0" rIns="0" tIns="0" bIns="0">
            <a:spAutoFit/>
          </a:bodyPr>
          <a:lstStyle/>
          <a:p>
            <a:pPr algn="r">
              <a:lnSpc>
                <a:spcPct val="125000"/>
              </a:lnSpc>
            </a:pPr>
            <a:r>
              <a:rPr sz="1100" b="1">
                <a:solidFill>
                  <a:srgbClr val="3DF5A0"/>
                </a:solidFill>
                <a:latin typeface="JetBrains Mono"/>
              </a:rPr>
              <a:t>32.00%</a:t>
            </a:r>
          </a:p>
        </p:txBody>
      </p:sp>
      <p:sp>
        <p:nvSpPr>
          <p:cNvPr id="21" name="Rectangle 20"/>
          <p:cNvSpPr/>
          <p:nvPr/>
        </p:nvSpPr>
        <p:spPr>
          <a:xfrm>
            <a:off x="6644487" y="2953512"/>
            <a:ext cx="440420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644487" y="3003804"/>
            <a:ext cx="2466356" cy="237744"/>
          </a:xfrm>
          <a:prstGeom prst="rect">
            <a:avLst/>
          </a:prstGeom>
          <a:noFill/>
        </p:spPr>
        <p:txBody>
          <a:bodyPr wrap="square" anchor="t" lIns="0" rIns="0" tIns="0" bIns="0">
            <a:spAutoFit/>
          </a:bodyPr>
          <a:lstStyle/>
          <a:p>
            <a:pPr algn="l">
              <a:lnSpc>
                <a:spcPct val="125000"/>
              </a:lnSpc>
            </a:pPr>
            <a:r>
              <a:rPr sz="900" b="0" spc="140">
                <a:solidFill>
                  <a:srgbClr val="5C6675"/>
                </a:solidFill>
                <a:latin typeface="JetBrains Mono"/>
              </a:rPr>
              <a:t>ANNUALISED VOLATILITY</a:t>
            </a:r>
          </a:p>
        </p:txBody>
      </p:sp>
      <p:sp>
        <p:nvSpPr>
          <p:cNvPr id="23" name="TextBox 22"/>
          <p:cNvSpPr txBox="1"/>
          <p:nvPr/>
        </p:nvSpPr>
        <p:spPr>
          <a:xfrm>
            <a:off x="8846591" y="2980944"/>
            <a:ext cx="2202103" cy="256032"/>
          </a:xfrm>
          <a:prstGeom prst="rect">
            <a:avLst/>
          </a:prstGeom>
          <a:noFill/>
        </p:spPr>
        <p:txBody>
          <a:bodyPr wrap="square" anchor="t" lIns="0" rIns="0" tIns="0" bIns="0">
            <a:spAutoFit/>
          </a:bodyPr>
          <a:lstStyle/>
          <a:p>
            <a:pPr algn="r">
              <a:lnSpc>
                <a:spcPct val="125000"/>
              </a:lnSpc>
            </a:pPr>
            <a:r>
              <a:rPr sz="1100" b="1">
                <a:solidFill>
                  <a:srgbClr val="F5F7FA"/>
                </a:solidFill>
                <a:latin typeface="JetBrains Mono"/>
              </a:rPr>
              <a:t>13.39%</a:t>
            </a:r>
          </a:p>
        </p:txBody>
      </p:sp>
      <p:sp>
        <p:nvSpPr>
          <p:cNvPr id="24" name="Rectangle 23"/>
          <p:cNvSpPr/>
          <p:nvPr/>
        </p:nvSpPr>
        <p:spPr>
          <a:xfrm>
            <a:off x="6644487" y="3255264"/>
            <a:ext cx="440420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644487" y="3305556"/>
            <a:ext cx="2466356" cy="237744"/>
          </a:xfrm>
          <a:prstGeom prst="rect">
            <a:avLst/>
          </a:prstGeom>
          <a:noFill/>
        </p:spPr>
        <p:txBody>
          <a:bodyPr wrap="square" anchor="t" lIns="0" rIns="0" tIns="0" bIns="0">
            <a:spAutoFit/>
          </a:bodyPr>
          <a:lstStyle/>
          <a:p>
            <a:pPr algn="l">
              <a:lnSpc>
                <a:spcPct val="125000"/>
              </a:lnSpc>
            </a:pPr>
            <a:r>
              <a:rPr sz="900" b="0" spc="140">
                <a:solidFill>
                  <a:srgbClr val="5C6675"/>
                </a:solidFill>
                <a:latin typeface="JetBrains Mono"/>
              </a:rPr>
              <a:t>SHARPE RATIO</a:t>
            </a:r>
          </a:p>
        </p:txBody>
      </p:sp>
      <p:sp>
        <p:nvSpPr>
          <p:cNvPr id="26" name="TextBox 25"/>
          <p:cNvSpPr txBox="1"/>
          <p:nvPr/>
        </p:nvSpPr>
        <p:spPr>
          <a:xfrm>
            <a:off x="8846591" y="3282696"/>
            <a:ext cx="2202103" cy="256032"/>
          </a:xfrm>
          <a:prstGeom prst="rect">
            <a:avLst/>
          </a:prstGeom>
          <a:noFill/>
        </p:spPr>
        <p:txBody>
          <a:bodyPr wrap="square" anchor="t" lIns="0" rIns="0" tIns="0" bIns="0">
            <a:spAutoFit/>
          </a:bodyPr>
          <a:lstStyle/>
          <a:p>
            <a:pPr algn="r">
              <a:lnSpc>
                <a:spcPct val="125000"/>
              </a:lnSpc>
            </a:pPr>
            <a:r>
              <a:rPr sz="1100" b="1">
                <a:solidFill>
                  <a:srgbClr val="F5F7FA"/>
                </a:solidFill>
                <a:latin typeface="JetBrains Mono"/>
              </a:rPr>
              <a:t>2.46</a:t>
            </a:r>
          </a:p>
        </p:txBody>
      </p:sp>
      <p:sp>
        <p:nvSpPr>
          <p:cNvPr id="27" name="Rectangle 26"/>
          <p:cNvSpPr/>
          <p:nvPr/>
        </p:nvSpPr>
        <p:spPr>
          <a:xfrm>
            <a:off x="6644487" y="3557016"/>
            <a:ext cx="440420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644487" y="3607308"/>
            <a:ext cx="2466356" cy="237744"/>
          </a:xfrm>
          <a:prstGeom prst="rect">
            <a:avLst/>
          </a:prstGeom>
          <a:noFill/>
        </p:spPr>
        <p:txBody>
          <a:bodyPr wrap="square" anchor="t" lIns="0" rIns="0" tIns="0" bIns="0">
            <a:spAutoFit/>
          </a:bodyPr>
          <a:lstStyle/>
          <a:p>
            <a:pPr algn="l">
              <a:lnSpc>
                <a:spcPct val="125000"/>
              </a:lnSpc>
            </a:pPr>
            <a:r>
              <a:rPr sz="900" b="0" spc="140">
                <a:solidFill>
                  <a:srgbClr val="5C6675"/>
                </a:solidFill>
                <a:latin typeface="JetBrains Mono"/>
              </a:rPr>
              <a:t>MAX DRAWDOWN</a:t>
            </a:r>
          </a:p>
        </p:txBody>
      </p:sp>
      <p:sp>
        <p:nvSpPr>
          <p:cNvPr id="29" name="TextBox 28"/>
          <p:cNvSpPr txBox="1"/>
          <p:nvPr/>
        </p:nvSpPr>
        <p:spPr>
          <a:xfrm>
            <a:off x="8846591" y="3584448"/>
            <a:ext cx="2202103" cy="256032"/>
          </a:xfrm>
          <a:prstGeom prst="rect">
            <a:avLst/>
          </a:prstGeom>
          <a:noFill/>
        </p:spPr>
        <p:txBody>
          <a:bodyPr wrap="square" anchor="t" lIns="0" rIns="0" tIns="0" bIns="0">
            <a:spAutoFit/>
          </a:bodyPr>
          <a:lstStyle/>
          <a:p>
            <a:pPr algn="r">
              <a:lnSpc>
                <a:spcPct val="125000"/>
              </a:lnSpc>
            </a:pPr>
            <a:r>
              <a:rPr sz="1100" b="1">
                <a:solidFill>
                  <a:srgbClr val="F5F7FA"/>
                </a:solidFill>
                <a:latin typeface="JetBrains Mono"/>
              </a:rPr>
              <a:t>− 3.46%</a:t>
            </a:r>
          </a:p>
        </p:txBody>
      </p:sp>
      <p:sp>
        <p:nvSpPr>
          <p:cNvPr id="30" name="Rectangle 29"/>
          <p:cNvSpPr/>
          <p:nvPr/>
        </p:nvSpPr>
        <p:spPr>
          <a:xfrm>
            <a:off x="6644487" y="3858768"/>
            <a:ext cx="440420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644487" y="3909060"/>
            <a:ext cx="2466356" cy="237744"/>
          </a:xfrm>
          <a:prstGeom prst="rect">
            <a:avLst/>
          </a:prstGeom>
          <a:noFill/>
        </p:spPr>
        <p:txBody>
          <a:bodyPr wrap="square" anchor="t" lIns="0" rIns="0" tIns="0" bIns="0">
            <a:spAutoFit/>
          </a:bodyPr>
          <a:lstStyle/>
          <a:p>
            <a:pPr algn="l">
              <a:lnSpc>
                <a:spcPct val="125000"/>
              </a:lnSpc>
            </a:pPr>
            <a:r>
              <a:rPr sz="900" b="0" spc="140">
                <a:solidFill>
                  <a:srgbClr val="5C6675"/>
                </a:solidFill>
                <a:latin typeface="JetBrains Mono"/>
              </a:rPr>
              <a:t>CORRELATION TO S&amp;P 500</a:t>
            </a:r>
          </a:p>
        </p:txBody>
      </p:sp>
      <p:sp>
        <p:nvSpPr>
          <p:cNvPr id="32" name="TextBox 31"/>
          <p:cNvSpPr txBox="1"/>
          <p:nvPr/>
        </p:nvSpPr>
        <p:spPr>
          <a:xfrm>
            <a:off x="8846591" y="3886200"/>
            <a:ext cx="2202103" cy="256032"/>
          </a:xfrm>
          <a:prstGeom prst="rect">
            <a:avLst/>
          </a:prstGeom>
          <a:noFill/>
        </p:spPr>
        <p:txBody>
          <a:bodyPr wrap="square" anchor="t" lIns="0" rIns="0" tIns="0" bIns="0">
            <a:spAutoFit/>
          </a:bodyPr>
          <a:lstStyle/>
          <a:p>
            <a:pPr algn="r">
              <a:lnSpc>
                <a:spcPct val="125000"/>
              </a:lnSpc>
            </a:pPr>
            <a:r>
              <a:rPr sz="1100" b="1">
                <a:solidFill>
                  <a:srgbClr val="F5F7FA"/>
                </a:solidFill>
                <a:latin typeface="JetBrains Mono"/>
              </a:rPr>
              <a:t>&lt; 0.90</a:t>
            </a:r>
          </a:p>
        </p:txBody>
      </p:sp>
      <p:sp>
        <p:nvSpPr>
          <p:cNvPr id="33" name="Rectangle 32"/>
          <p:cNvSpPr/>
          <p:nvPr/>
        </p:nvSpPr>
        <p:spPr>
          <a:xfrm>
            <a:off x="6644487" y="4160520"/>
            <a:ext cx="440420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6644487" y="4210812"/>
            <a:ext cx="2466356" cy="237744"/>
          </a:xfrm>
          <a:prstGeom prst="rect">
            <a:avLst/>
          </a:prstGeom>
          <a:noFill/>
        </p:spPr>
        <p:txBody>
          <a:bodyPr wrap="square" anchor="t" lIns="0" rIns="0" tIns="0" bIns="0">
            <a:spAutoFit/>
          </a:bodyPr>
          <a:lstStyle/>
          <a:p>
            <a:pPr algn="l">
              <a:lnSpc>
                <a:spcPct val="125000"/>
              </a:lnSpc>
            </a:pPr>
            <a:r>
              <a:rPr sz="900" b="0" spc="140">
                <a:solidFill>
                  <a:srgbClr val="5C6675"/>
                </a:solidFill>
                <a:latin typeface="JetBrains Mono"/>
              </a:rPr>
              <a:t>SINCE INCEPTION</a:t>
            </a:r>
          </a:p>
        </p:txBody>
      </p:sp>
      <p:sp>
        <p:nvSpPr>
          <p:cNvPr id="35" name="TextBox 34"/>
          <p:cNvSpPr txBox="1"/>
          <p:nvPr/>
        </p:nvSpPr>
        <p:spPr>
          <a:xfrm>
            <a:off x="8846591" y="4187952"/>
            <a:ext cx="2202103" cy="256032"/>
          </a:xfrm>
          <a:prstGeom prst="rect">
            <a:avLst/>
          </a:prstGeom>
          <a:noFill/>
        </p:spPr>
        <p:txBody>
          <a:bodyPr wrap="square" anchor="t" lIns="0" rIns="0" tIns="0" bIns="0">
            <a:spAutoFit/>
          </a:bodyPr>
          <a:lstStyle/>
          <a:p>
            <a:pPr algn="r">
              <a:lnSpc>
                <a:spcPct val="125000"/>
              </a:lnSpc>
            </a:pPr>
            <a:r>
              <a:rPr sz="1100" b="1">
                <a:solidFill>
                  <a:srgbClr val="F5F7FA"/>
                </a:solidFill>
                <a:latin typeface="JetBrains Mono"/>
              </a:rPr>
              <a:t>03/2019</a:t>
            </a:r>
          </a:p>
        </p:txBody>
      </p:sp>
      <p:sp>
        <p:nvSpPr>
          <p:cNvPr id="36" name="Rectangle 35"/>
          <p:cNvSpPr/>
          <p:nvPr/>
        </p:nvSpPr>
        <p:spPr>
          <a:xfrm>
            <a:off x="6644487" y="4462272"/>
            <a:ext cx="440420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777240" y="4983480"/>
            <a:ext cx="10637215" cy="822960"/>
          </a:xfrm>
          <a:prstGeom prst="rect">
            <a:avLst/>
          </a:prstGeom>
          <a:noFill/>
        </p:spPr>
        <p:txBody>
          <a:bodyPr wrap="square" anchor="t" lIns="0" rIns="0" tIns="0" bIns="0">
            <a:spAutoFit/>
          </a:bodyPr>
          <a:lstStyle/>
          <a:p>
            <a:pPr algn="l">
              <a:lnSpc>
                <a:spcPct val="135000"/>
              </a:lnSpc>
            </a:pPr>
            <a:r>
              <a:rPr sz="750" b="0">
                <a:solidFill>
                  <a:srgbClr val="5C6675"/>
                </a:solidFill>
                <a:latin typeface="Inter"/>
              </a:rPr>
              <a:t>Figures reflect the track record of the strategy as managed by the Portfolio Manager since 03/2019 and do not represent the past performance of P1731 Fund I, which has not yet commenced trading. Results are stated net of the fees indicated under Fund Terms; calculation methodology, benchmark and the extent to which figures are actual, hypothetical or backtested are set out in the due-diligence pack, available on request. Performance achieved on proprietary capital may differ materially from performance achievable in a regulated fund vehicle, including as a result of scale, fees, liquidity and regulatory constraints. Past performance is not a reliable indicator of future results.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310896"/>
            <a:ext cx="3657600" cy="256032"/>
          </a:xfrm>
          <a:prstGeom prst="rect">
            <a:avLst/>
          </a:prstGeom>
          <a:noFill/>
        </p:spPr>
        <p:txBody>
          <a:bodyPr wrap="square" anchor="t" lIns="0" rIns="0" tIns="0" bIns="0">
            <a:spAutoFit/>
          </a:bodyPr>
          <a:lstStyle/>
          <a:p>
            <a:pPr algn="l">
              <a:lnSpc>
                <a:spcPct val="125000"/>
              </a:lnSpc>
            </a:pPr>
            <a:r>
              <a:rPr sz="1100" b="0">
                <a:solidFill>
                  <a:srgbClr val="3DF5A0"/>
                </a:solidFill>
                <a:latin typeface="JetBrains Mono"/>
              </a:rPr>
              <a:t>■  </a:t>
            </a:r>
            <a:r>
              <a:rPr sz="1100" b="0">
                <a:solidFill>
                  <a:srgbClr val="F5F7FA"/>
                </a:solidFill>
                <a:latin typeface="JetBrains Mono"/>
              </a:rPr>
              <a:t>P1731</a:t>
            </a:r>
            <a:r>
              <a:rPr sz="1100" b="0">
                <a:solidFill>
                  <a:srgbClr val="5C6675"/>
                </a:solidFill>
                <a:latin typeface="JetBrains Mono"/>
              </a:rPr>
              <a:t>  ·  Fund I</a:t>
            </a:r>
          </a:p>
        </p:txBody>
      </p:sp>
      <p:sp>
        <p:nvSpPr>
          <p:cNvPr id="4" name="TextBox 3"/>
          <p:cNvSpPr txBox="1"/>
          <p:nvPr/>
        </p:nvSpPr>
        <p:spPr>
          <a:xfrm>
            <a:off x="5928055" y="310896"/>
            <a:ext cx="5486400" cy="256032"/>
          </a:xfrm>
          <a:prstGeom prst="rect">
            <a:avLst/>
          </a:prstGeom>
          <a:noFill/>
        </p:spPr>
        <p:txBody>
          <a:bodyPr wrap="square" anchor="t" lIns="0" rIns="0" tIns="0" bIns="0">
            <a:spAutoFit/>
          </a:bodyPr>
          <a:lstStyle/>
          <a:p>
            <a:pPr algn="r">
              <a:lnSpc>
                <a:spcPct val="125000"/>
              </a:lnSpc>
            </a:pPr>
            <a:r>
              <a:rPr sz="850" b="0" spc="160">
                <a:solidFill>
                  <a:srgbClr val="5C6675"/>
                </a:solidFill>
                <a:latin typeface="JetBrains Mono"/>
              </a:rPr>
              <a:t>CONFIDENTIAL · PROFESSIONAL INVESTORS ONLY</a:t>
            </a:r>
          </a:p>
        </p:txBody>
      </p:sp>
      <p:sp>
        <p:nvSpPr>
          <p:cNvPr id="5" name="TextBox 4"/>
          <p:cNvSpPr txBox="1"/>
          <p:nvPr/>
        </p:nvSpPr>
        <p:spPr>
          <a:xfrm>
            <a:off x="777240" y="6291072"/>
            <a:ext cx="1828800" cy="256032"/>
          </a:xfrm>
          <a:prstGeom prst="rect">
            <a:avLst/>
          </a:prstGeom>
          <a:noFill/>
        </p:spPr>
        <p:txBody>
          <a:bodyPr wrap="square" anchor="t" lIns="0" rIns="0" tIns="0" bIns="0">
            <a:spAutoFit/>
          </a:bodyPr>
          <a:lstStyle/>
          <a:p>
            <a:pPr algn="l">
              <a:lnSpc>
                <a:spcPct val="125000"/>
              </a:lnSpc>
            </a:pPr>
            <a:r>
              <a:rPr sz="900" b="0">
                <a:solidFill>
                  <a:srgbClr val="5C6675"/>
                </a:solidFill>
                <a:latin typeface="JetBrains Mono"/>
              </a:rPr>
              <a:t>09 / 11</a:t>
            </a:r>
          </a:p>
        </p:txBody>
      </p:sp>
      <p:sp>
        <p:nvSpPr>
          <p:cNvPr id="6" name="Rectangle 5"/>
          <p:cNvSpPr/>
          <p:nvPr/>
        </p:nvSpPr>
        <p:spPr>
          <a:xfrm>
            <a:off x="0" y="6821424"/>
            <a:ext cx="9975023" cy="36576"/>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841248"/>
            <a:ext cx="256032" cy="1524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61288" y="731520"/>
            <a:ext cx="8229600" cy="274320"/>
          </a:xfrm>
          <a:prstGeom prst="rect">
            <a:avLst/>
          </a:prstGeom>
          <a:noFill/>
        </p:spPr>
        <p:txBody>
          <a:bodyPr wrap="square" anchor="t" lIns="0" rIns="0" tIns="0" bIns="0">
            <a:spAutoFit/>
          </a:bodyPr>
          <a:lstStyle/>
          <a:p>
            <a:pPr algn="l">
              <a:lnSpc>
                <a:spcPct val="125000"/>
              </a:lnSpc>
            </a:pPr>
            <a:r>
              <a:rPr sz="1050" b="0" spc="240">
                <a:solidFill>
                  <a:srgbClr val="3DF5A0"/>
                </a:solidFill>
                <a:latin typeface="JetBrains Mono"/>
              </a:rPr>
              <a:t>08 — FUND TERMS &amp; STRUCTURE</a:t>
            </a:r>
          </a:p>
        </p:txBody>
      </p:sp>
      <p:sp>
        <p:nvSpPr>
          <p:cNvPr id="9" name="TextBox 8"/>
          <p:cNvSpPr txBox="1"/>
          <p:nvPr/>
        </p:nvSpPr>
        <p:spPr>
          <a:xfrm>
            <a:off x="777240" y="1143000"/>
            <a:ext cx="10637215" cy="1005840"/>
          </a:xfrm>
          <a:prstGeom prst="rect">
            <a:avLst/>
          </a:prstGeom>
          <a:noFill/>
        </p:spPr>
        <p:txBody>
          <a:bodyPr wrap="square" anchor="t" lIns="0" rIns="0" tIns="0" bIns="0">
            <a:spAutoFit/>
          </a:bodyPr>
          <a:lstStyle/>
          <a:p>
            <a:pPr algn="l">
              <a:lnSpc>
                <a:spcPct val="102000"/>
              </a:lnSpc>
            </a:pPr>
            <a:r>
              <a:rPr sz="3400" b="1">
                <a:solidFill>
                  <a:srgbClr val="F5F7FA"/>
                </a:solidFill>
                <a:latin typeface="Inter"/>
              </a:rPr>
              <a:t>Key terms.</a:t>
            </a:r>
          </a:p>
        </p:txBody>
      </p:sp>
      <p:sp>
        <p:nvSpPr>
          <p:cNvPr id="10" name="Rectangle 9"/>
          <p:cNvSpPr/>
          <p:nvPr/>
        </p:nvSpPr>
        <p:spPr>
          <a:xfrm>
            <a:off x="777240" y="2103120"/>
            <a:ext cx="3448202" cy="932688"/>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69848" y="2322576"/>
            <a:ext cx="2862986"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STRATEGY CAPACITY</a:t>
            </a:r>
          </a:p>
        </p:txBody>
      </p:sp>
      <p:sp>
        <p:nvSpPr>
          <p:cNvPr id="12" name="TextBox 11"/>
          <p:cNvSpPr txBox="1"/>
          <p:nvPr/>
        </p:nvSpPr>
        <p:spPr>
          <a:xfrm>
            <a:off x="1069848" y="2560320"/>
            <a:ext cx="2862986" cy="365760"/>
          </a:xfrm>
          <a:prstGeom prst="rect">
            <a:avLst/>
          </a:prstGeom>
          <a:noFill/>
        </p:spPr>
        <p:txBody>
          <a:bodyPr wrap="square" anchor="t" lIns="0" rIns="0" tIns="0" bIns="0">
            <a:spAutoFit/>
          </a:bodyPr>
          <a:lstStyle/>
          <a:p>
            <a:pPr algn="l">
              <a:lnSpc>
                <a:spcPct val="125000"/>
              </a:lnSpc>
            </a:pPr>
            <a:r>
              <a:rPr sz="2200" b="1">
                <a:solidFill>
                  <a:srgbClr val="9AA4B2"/>
                </a:solidFill>
                <a:latin typeface="JetBrains Mono"/>
              </a:rPr>
              <a:t>&gt; €100M</a:t>
            </a:r>
          </a:p>
        </p:txBody>
      </p:sp>
      <p:sp>
        <p:nvSpPr>
          <p:cNvPr id="13" name="Rectangle 12"/>
          <p:cNvSpPr/>
          <p:nvPr/>
        </p:nvSpPr>
        <p:spPr>
          <a:xfrm>
            <a:off x="4371746" y="2103120"/>
            <a:ext cx="3448202" cy="932688"/>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4371746" y="2103120"/>
            <a:ext cx="3448202" cy="25400"/>
          </a:xfrm>
          <a:prstGeom prst="rect">
            <a:avLst/>
          </a:prstGeom>
          <a:solidFill>
            <a:srgbClr val="3DF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664354" y="2322576"/>
            <a:ext cx="2862986"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FUNDRAISING HARD CAP</a:t>
            </a:r>
          </a:p>
        </p:txBody>
      </p:sp>
      <p:sp>
        <p:nvSpPr>
          <p:cNvPr id="16" name="TextBox 15"/>
          <p:cNvSpPr txBox="1"/>
          <p:nvPr/>
        </p:nvSpPr>
        <p:spPr>
          <a:xfrm>
            <a:off x="4664354" y="2560320"/>
            <a:ext cx="2862986" cy="365760"/>
          </a:xfrm>
          <a:prstGeom prst="rect">
            <a:avLst/>
          </a:prstGeom>
          <a:noFill/>
        </p:spPr>
        <p:txBody>
          <a:bodyPr wrap="square" anchor="t" lIns="0" rIns="0" tIns="0" bIns="0">
            <a:spAutoFit/>
          </a:bodyPr>
          <a:lstStyle/>
          <a:p>
            <a:pPr algn="l">
              <a:lnSpc>
                <a:spcPct val="125000"/>
              </a:lnSpc>
            </a:pPr>
            <a:r>
              <a:rPr sz="2200" b="1">
                <a:solidFill>
                  <a:srgbClr val="3DF5A0"/>
                </a:solidFill>
                <a:latin typeface="JetBrains Mono"/>
              </a:rPr>
              <a:t>€50M</a:t>
            </a:r>
          </a:p>
        </p:txBody>
      </p:sp>
      <p:sp>
        <p:nvSpPr>
          <p:cNvPr id="17" name="Rectangle 16"/>
          <p:cNvSpPr/>
          <p:nvPr/>
        </p:nvSpPr>
        <p:spPr>
          <a:xfrm>
            <a:off x="7966252" y="2103120"/>
            <a:ext cx="3448202" cy="932688"/>
          </a:xfrm>
          <a:prstGeom prst="rect">
            <a:avLst/>
          </a:prstGeom>
          <a:solidFill>
            <a:srgbClr val="0E131D"/>
          </a:solidFill>
          <a:ln w="9525">
            <a:solidFill>
              <a:srgbClr val="22283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258860" y="2322576"/>
            <a:ext cx="2862986" cy="201168"/>
          </a:xfrm>
          <a:prstGeom prst="rect">
            <a:avLst/>
          </a:prstGeom>
          <a:noFill/>
        </p:spPr>
        <p:txBody>
          <a:bodyPr wrap="square" anchor="t" lIns="0" rIns="0" tIns="0" bIns="0">
            <a:spAutoFit/>
          </a:bodyPr>
          <a:lstStyle/>
          <a:p>
            <a:pPr algn="l">
              <a:lnSpc>
                <a:spcPct val="125000"/>
              </a:lnSpc>
            </a:pPr>
            <a:r>
              <a:rPr sz="800" b="0" spc="150">
                <a:solidFill>
                  <a:srgbClr val="5C6675"/>
                </a:solidFill>
                <a:latin typeface="JetBrains Mono"/>
              </a:rPr>
              <a:t>FUNDRAISING TARGET</a:t>
            </a:r>
          </a:p>
        </p:txBody>
      </p:sp>
      <p:sp>
        <p:nvSpPr>
          <p:cNvPr id="19" name="TextBox 18"/>
          <p:cNvSpPr txBox="1"/>
          <p:nvPr/>
        </p:nvSpPr>
        <p:spPr>
          <a:xfrm>
            <a:off x="8258860" y="2560320"/>
            <a:ext cx="2862986" cy="365760"/>
          </a:xfrm>
          <a:prstGeom prst="rect">
            <a:avLst/>
          </a:prstGeom>
          <a:noFill/>
        </p:spPr>
        <p:txBody>
          <a:bodyPr wrap="square" anchor="t" lIns="0" rIns="0" tIns="0" bIns="0">
            <a:spAutoFit/>
          </a:bodyPr>
          <a:lstStyle/>
          <a:p>
            <a:pPr algn="l">
              <a:lnSpc>
                <a:spcPct val="125000"/>
              </a:lnSpc>
            </a:pPr>
            <a:r>
              <a:rPr sz="2200" b="1">
                <a:solidFill>
                  <a:srgbClr val="F5F7FA"/>
                </a:solidFill>
                <a:latin typeface="JetBrains Mono"/>
              </a:rPr>
              <a:t>€25M</a:t>
            </a:r>
          </a:p>
        </p:txBody>
      </p:sp>
      <p:sp>
        <p:nvSpPr>
          <p:cNvPr id="20" name="TextBox 19"/>
          <p:cNvSpPr txBox="1"/>
          <p:nvPr/>
        </p:nvSpPr>
        <p:spPr>
          <a:xfrm>
            <a:off x="777240" y="3360420"/>
            <a:ext cx="2747991"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VEHICLE</a:t>
            </a:r>
          </a:p>
        </p:txBody>
      </p:sp>
      <p:sp>
        <p:nvSpPr>
          <p:cNvPr id="21" name="TextBox 20"/>
          <p:cNvSpPr txBox="1"/>
          <p:nvPr/>
        </p:nvSpPr>
        <p:spPr>
          <a:xfrm>
            <a:off x="3230803" y="3337560"/>
            <a:ext cx="2453563" cy="256032"/>
          </a:xfrm>
          <a:prstGeom prst="rect">
            <a:avLst/>
          </a:prstGeom>
          <a:noFill/>
        </p:spPr>
        <p:txBody>
          <a:bodyPr wrap="square" anchor="t" lIns="0" rIns="0" tIns="0" bIns="0">
            <a:spAutoFit/>
          </a:bodyPr>
          <a:lstStyle/>
          <a:p>
            <a:pPr algn="r">
              <a:lnSpc>
                <a:spcPct val="125000"/>
              </a:lnSpc>
            </a:pPr>
            <a:r>
              <a:rPr sz="1050" b="1">
                <a:solidFill>
                  <a:srgbClr val="F5F7FA"/>
                </a:solidFill>
                <a:latin typeface="JetBrains Mono"/>
              </a:rPr>
              <a:t>GmbH &amp; Co. KG</a:t>
            </a:r>
          </a:p>
        </p:txBody>
      </p:sp>
      <p:sp>
        <p:nvSpPr>
          <p:cNvPr id="22" name="Rectangle 21"/>
          <p:cNvSpPr/>
          <p:nvPr/>
        </p:nvSpPr>
        <p:spPr>
          <a:xfrm>
            <a:off x="777240" y="3639312"/>
            <a:ext cx="490712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3689604"/>
            <a:ext cx="2747991"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DOMICILE</a:t>
            </a:r>
          </a:p>
        </p:txBody>
      </p:sp>
      <p:sp>
        <p:nvSpPr>
          <p:cNvPr id="24" name="TextBox 23"/>
          <p:cNvSpPr txBox="1"/>
          <p:nvPr/>
        </p:nvSpPr>
        <p:spPr>
          <a:xfrm>
            <a:off x="3230803" y="3666744"/>
            <a:ext cx="2453563" cy="256032"/>
          </a:xfrm>
          <a:prstGeom prst="rect">
            <a:avLst/>
          </a:prstGeom>
          <a:noFill/>
        </p:spPr>
        <p:txBody>
          <a:bodyPr wrap="square" anchor="t" lIns="0" rIns="0" tIns="0" bIns="0">
            <a:spAutoFit/>
          </a:bodyPr>
          <a:lstStyle/>
          <a:p>
            <a:pPr algn="r">
              <a:lnSpc>
                <a:spcPct val="125000"/>
              </a:lnSpc>
            </a:pPr>
            <a:r>
              <a:rPr sz="1050" b="1">
                <a:solidFill>
                  <a:srgbClr val="F5F7FA"/>
                </a:solidFill>
                <a:latin typeface="JetBrains Mono"/>
              </a:rPr>
              <a:t>Germany</a:t>
            </a:r>
          </a:p>
        </p:txBody>
      </p:sp>
      <p:sp>
        <p:nvSpPr>
          <p:cNvPr id="25" name="Rectangle 24"/>
          <p:cNvSpPr/>
          <p:nvPr/>
        </p:nvSpPr>
        <p:spPr>
          <a:xfrm>
            <a:off x="777240" y="3968496"/>
            <a:ext cx="490712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77240" y="4018788"/>
            <a:ext cx="2747991"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REGULATORY STATUS</a:t>
            </a:r>
          </a:p>
        </p:txBody>
      </p:sp>
      <p:sp>
        <p:nvSpPr>
          <p:cNvPr id="27" name="TextBox 26"/>
          <p:cNvSpPr txBox="1"/>
          <p:nvPr/>
        </p:nvSpPr>
        <p:spPr>
          <a:xfrm>
            <a:off x="3230803" y="3995928"/>
            <a:ext cx="2453563" cy="256032"/>
          </a:xfrm>
          <a:prstGeom prst="rect">
            <a:avLst/>
          </a:prstGeom>
          <a:noFill/>
        </p:spPr>
        <p:txBody>
          <a:bodyPr wrap="square" anchor="t" lIns="0" rIns="0" tIns="0" bIns="0">
            <a:spAutoFit/>
          </a:bodyPr>
          <a:lstStyle/>
          <a:p>
            <a:pPr algn="r">
              <a:lnSpc>
                <a:spcPct val="125000"/>
              </a:lnSpc>
            </a:pPr>
            <a:r>
              <a:rPr sz="1050" b="1">
                <a:solidFill>
                  <a:srgbClr val="F5F7FA"/>
                </a:solidFill>
                <a:latin typeface="JetBrains Mono"/>
              </a:rPr>
              <a:t>Registered KVG (BaFin)</a:t>
            </a:r>
          </a:p>
        </p:txBody>
      </p:sp>
      <p:sp>
        <p:nvSpPr>
          <p:cNvPr id="28" name="Rectangle 27"/>
          <p:cNvSpPr/>
          <p:nvPr/>
        </p:nvSpPr>
        <p:spPr>
          <a:xfrm>
            <a:off x="777240" y="4297680"/>
            <a:ext cx="490712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777240" y="4347972"/>
            <a:ext cx="2747991"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SOFT LAUNCH THRESHOLD</a:t>
            </a:r>
          </a:p>
        </p:txBody>
      </p:sp>
      <p:sp>
        <p:nvSpPr>
          <p:cNvPr id="30" name="TextBox 29"/>
          <p:cNvSpPr txBox="1"/>
          <p:nvPr/>
        </p:nvSpPr>
        <p:spPr>
          <a:xfrm>
            <a:off x="3230803" y="4325112"/>
            <a:ext cx="2453563" cy="256032"/>
          </a:xfrm>
          <a:prstGeom prst="rect">
            <a:avLst/>
          </a:prstGeom>
          <a:noFill/>
        </p:spPr>
        <p:txBody>
          <a:bodyPr wrap="square" anchor="t" lIns="0" rIns="0" tIns="0" bIns="0">
            <a:spAutoFit/>
          </a:bodyPr>
          <a:lstStyle/>
          <a:p>
            <a:pPr algn="r">
              <a:lnSpc>
                <a:spcPct val="125000"/>
              </a:lnSpc>
            </a:pPr>
            <a:r>
              <a:rPr sz="1050" b="1">
                <a:solidFill>
                  <a:srgbClr val="F5F7FA"/>
                </a:solidFill>
                <a:latin typeface="JetBrains Mono"/>
              </a:rPr>
              <a:t>€10M</a:t>
            </a:r>
          </a:p>
        </p:txBody>
      </p:sp>
      <p:sp>
        <p:nvSpPr>
          <p:cNvPr id="31" name="Rectangle 30"/>
          <p:cNvSpPr/>
          <p:nvPr/>
        </p:nvSpPr>
        <p:spPr>
          <a:xfrm>
            <a:off x="777240" y="4626864"/>
            <a:ext cx="490712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777240" y="4677156"/>
            <a:ext cx="2747991"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MIN. SUBSCRIPTION</a:t>
            </a:r>
          </a:p>
        </p:txBody>
      </p:sp>
      <p:sp>
        <p:nvSpPr>
          <p:cNvPr id="33" name="TextBox 32"/>
          <p:cNvSpPr txBox="1"/>
          <p:nvPr/>
        </p:nvSpPr>
        <p:spPr>
          <a:xfrm>
            <a:off x="3230803" y="4654296"/>
            <a:ext cx="2453563" cy="256032"/>
          </a:xfrm>
          <a:prstGeom prst="rect">
            <a:avLst/>
          </a:prstGeom>
          <a:noFill/>
        </p:spPr>
        <p:txBody>
          <a:bodyPr wrap="square" anchor="t" lIns="0" rIns="0" tIns="0" bIns="0">
            <a:spAutoFit/>
          </a:bodyPr>
          <a:lstStyle/>
          <a:p>
            <a:pPr algn="r">
              <a:lnSpc>
                <a:spcPct val="125000"/>
              </a:lnSpc>
            </a:pPr>
            <a:r>
              <a:rPr sz="1050" b="1">
                <a:solidFill>
                  <a:srgbClr val="F5F7FA"/>
                </a:solidFill>
                <a:latin typeface="JetBrains Mono"/>
              </a:rPr>
              <a:t>€0.5M</a:t>
            </a:r>
          </a:p>
        </p:txBody>
      </p:sp>
      <p:sp>
        <p:nvSpPr>
          <p:cNvPr id="34" name="Rectangle 33"/>
          <p:cNvSpPr/>
          <p:nvPr/>
        </p:nvSpPr>
        <p:spPr>
          <a:xfrm>
            <a:off x="777240" y="4956048"/>
            <a:ext cx="490712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6507327" y="3360420"/>
            <a:ext cx="2747991"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MANAGEMENT FEE</a:t>
            </a:r>
          </a:p>
        </p:txBody>
      </p:sp>
      <p:sp>
        <p:nvSpPr>
          <p:cNvPr id="36" name="TextBox 35"/>
          <p:cNvSpPr txBox="1"/>
          <p:nvPr/>
        </p:nvSpPr>
        <p:spPr>
          <a:xfrm>
            <a:off x="8960891" y="3337560"/>
            <a:ext cx="2453563" cy="256032"/>
          </a:xfrm>
          <a:prstGeom prst="rect">
            <a:avLst/>
          </a:prstGeom>
          <a:noFill/>
        </p:spPr>
        <p:txBody>
          <a:bodyPr wrap="square" anchor="t" lIns="0" rIns="0" tIns="0" bIns="0">
            <a:spAutoFit/>
          </a:bodyPr>
          <a:lstStyle/>
          <a:p>
            <a:pPr algn="r">
              <a:lnSpc>
                <a:spcPct val="125000"/>
              </a:lnSpc>
            </a:pPr>
            <a:r>
              <a:rPr sz="1050" b="1">
                <a:solidFill>
                  <a:srgbClr val="F5F7FA"/>
                </a:solidFill>
                <a:latin typeface="JetBrains Mono"/>
              </a:rPr>
              <a:t>1.5% p.a.</a:t>
            </a:r>
          </a:p>
        </p:txBody>
      </p:sp>
      <p:sp>
        <p:nvSpPr>
          <p:cNvPr id="37" name="Rectangle 36"/>
          <p:cNvSpPr/>
          <p:nvPr/>
        </p:nvSpPr>
        <p:spPr>
          <a:xfrm>
            <a:off x="6507327" y="3639312"/>
            <a:ext cx="490712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6507327" y="3689604"/>
            <a:ext cx="2747991"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PERFORMANCE FEE</a:t>
            </a:r>
          </a:p>
        </p:txBody>
      </p:sp>
      <p:sp>
        <p:nvSpPr>
          <p:cNvPr id="39" name="TextBox 38"/>
          <p:cNvSpPr txBox="1"/>
          <p:nvPr/>
        </p:nvSpPr>
        <p:spPr>
          <a:xfrm>
            <a:off x="8960891" y="3666744"/>
            <a:ext cx="2453563" cy="256032"/>
          </a:xfrm>
          <a:prstGeom prst="rect">
            <a:avLst/>
          </a:prstGeom>
          <a:noFill/>
        </p:spPr>
        <p:txBody>
          <a:bodyPr wrap="square" anchor="t" lIns="0" rIns="0" tIns="0" bIns="0">
            <a:spAutoFit/>
          </a:bodyPr>
          <a:lstStyle/>
          <a:p>
            <a:pPr algn="r">
              <a:lnSpc>
                <a:spcPct val="125000"/>
              </a:lnSpc>
            </a:pPr>
            <a:r>
              <a:rPr sz="1050" b="1">
                <a:solidFill>
                  <a:srgbClr val="F5F7FA"/>
                </a:solidFill>
                <a:latin typeface="JetBrains Mono"/>
              </a:rPr>
              <a:t>20%</a:t>
            </a:r>
          </a:p>
        </p:txBody>
      </p:sp>
      <p:sp>
        <p:nvSpPr>
          <p:cNvPr id="40" name="Rectangle 39"/>
          <p:cNvSpPr/>
          <p:nvPr/>
        </p:nvSpPr>
        <p:spPr>
          <a:xfrm>
            <a:off x="6507327" y="3968496"/>
            <a:ext cx="490712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6507327" y="4018788"/>
            <a:ext cx="2747991"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HIGH-WATER MARK / HURDLE</a:t>
            </a:r>
          </a:p>
        </p:txBody>
      </p:sp>
      <p:sp>
        <p:nvSpPr>
          <p:cNvPr id="42" name="TextBox 41"/>
          <p:cNvSpPr txBox="1"/>
          <p:nvPr/>
        </p:nvSpPr>
        <p:spPr>
          <a:xfrm>
            <a:off x="8960891" y="3995928"/>
            <a:ext cx="2453563" cy="256032"/>
          </a:xfrm>
          <a:prstGeom prst="rect">
            <a:avLst/>
          </a:prstGeom>
          <a:noFill/>
        </p:spPr>
        <p:txBody>
          <a:bodyPr wrap="square" anchor="t" lIns="0" rIns="0" tIns="0" bIns="0">
            <a:spAutoFit/>
          </a:bodyPr>
          <a:lstStyle/>
          <a:p>
            <a:pPr algn="r">
              <a:lnSpc>
                <a:spcPct val="125000"/>
              </a:lnSpc>
            </a:pPr>
            <a:r>
              <a:rPr sz="1050" b="1">
                <a:solidFill>
                  <a:srgbClr val="F5F7FA"/>
                </a:solidFill>
                <a:latin typeface="JetBrains Mono"/>
              </a:rPr>
              <a:t>Yes / 5%</a:t>
            </a:r>
          </a:p>
        </p:txBody>
      </p:sp>
      <p:sp>
        <p:nvSpPr>
          <p:cNvPr id="43" name="Rectangle 42"/>
          <p:cNvSpPr/>
          <p:nvPr/>
        </p:nvSpPr>
        <p:spPr>
          <a:xfrm>
            <a:off x="6507327" y="4297680"/>
            <a:ext cx="490712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
          <p:cNvSpPr txBox="1"/>
          <p:nvPr/>
        </p:nvSpPr>
        <p:spPr>
          <a:xfrm>
            <a:off x="6507327" y="4347972"/>
            <a:ext cx="2747991"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LIQUIDITY</a:t>
            </a:r>
          </a:p>
        </p:txBody>
      </p:sp>
      <p:sp>
        <p:nvSpPr>
          <p:cNvPr id="45" name="TextBox 44"/>
          <p:cNvSpPr txBox="1"/>
          <p:nvPr/>
        </p:nvSpPr>
        <p:spPr>
          <a:xfrm>
            <a:off x="8960891" y="4325112"/>
            <a:ext cx="2453563" cy="256032"/>
          </a:xfrm>
          <a:prstGeom prst="rect">
            <a:avLst/>
          </a:prstGeom>
          <a:noFill/>
        </p:spPr>
        <p:txBody>
          <a:bodyPr wrap="square" anchor="t" lIns="0" rIns="0" tIns="0" bIns="0">
            <a:spAutoFit/>
          </a:bodyPr>
          <a:lstStyle/>
          <a:p>
            <a:pPr algn="r">
              <a:lnSpc>
                <a:spcPct val="125000"/>
              </a:lnSpc>
            </a:pPr>
            <a:r>
              <a:rPr sz="1050" b="1">
                <a:solidFill>
                  <a:srgbClr val="F5F7FA"/>
                </a:solidFill>
                <a:latin typeface="JetBrains Mono"/>
              </a:rPr>
              <a:t>12 months, then quarterly</a:t>
            </a:r>
          </a:p>
        </p:txBody>
      </p:sp>
      <p:sp>
        <p:nvSpPr>
          <p:cNvPr id="46" name="Rectangle 45"/>
          <p:cNvSpPr/>
          <p:nvPr/>
        </p:nvSpPr>
        <p:spPr>
          <a:xfrm>
            <a:off x="6507327" y="4626864"/>
            <a:ext cx="490712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6507327" y="4677156"/>
            <a:ext cx="2747991" cy="237744"/>
          </a:xfrm>
          <a:prstGeom prst="rect">
            <a:avLst/>
          </a:prstGeom>
          <a:noFill/>
        </p:spPr>
        <p:txBody>
          <a:bodyPr wrap="square" anchor="t" lIns="0" rIns="0" tIns="0" bIns="0">
            <a:spAutoFit/>
          </a:bodyPr>
          <a:lstStyle/>
          <a:p>
            <a:pPr algn="l">
              <a:lnSpc>
                <a:spcPct val="125000"/>
              </a:lnSpc>
            </a:pPr>
            <a:r>
              <a:rPr sz="850" b="0" spc="140">
                <a:solidFill>
                  <a:srgbClr val="5C6675"/>
                </a:solidFill>
                <a:latin typeface="JetBrains Mono"/>
              </a:rPr>
              <a:t>CUSTODIAN / PRIME BROKER</a:t>
            </a:r>
          </a:p>
        </p:txBody>
      </p:sp>
      <p:sp>
        <p:nvSpPr>
          <p:cNvPr id="48" name="TextBox 47"/>
          <p:cNvSpPr txBox="1"/>
          <p:nvPr/>
        </p:nvSpPr>
        <p:spPr>
          <a:xfrm>
            <a:off x="8960891" y="4654296"/>
            <a:ext cx="2453563" cy="256032"/>
          </a:xfrm>
          <a:prstGeom prst="rect">
            <a:avLst/>
          </a:prstGeom>
          <a:noFill/>
        </p:spPr>
        <p:txBody>
          <a:bodyPr wrap="square" anchor="t" lIns="0" rIns="0" tIns="0" bIns="0">
            <a:spAutoFit/>
          </a:bodyPr>
          <a:lstStyle/>
          <a:p>
            <a:pPr algn="r">
              <a:lnSpc>
                <a:spcPct val="125000"/>
              </a:lnSpc>
            </a:pPr>
            <a:r>
              <a:rPr sz="1050" b="1">
                <a:solidFill>
                  <a:srgbClr val="F5F7FA"/>
                </a:solidFill>
                <a:latin typeface="JetBrains Mono"/>
              </a:rPr>
              <a:t>Interactive Brokers</a:t>
            </a:r>
          </a:p>
        </p:txBody>
      </p:sp>
      <p:sp>
        <p:nvSpPr>
          <p:cNvPr id="49" name="Rectangle 48"/>
          <p:cNvSpPr/>
          <p:nvPr/>
        </p:nvSpPr>
        <p:spPr>
          <a:xfrm>
            <a:off x="6507327" y="4956048"/>
            <a:ext cx="4907127" cy="7620"/>
          </a:xfrm>
          <a:prstGeom prst="rect">
            <a:avLst/>
          </a:prstGeom>
          <a:solidFill>
            <a:srgbClr val="2228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TextBox 49"/>
          <p:cNvSpPr txBox="1"/>
          <p:nvPr/>
        </p:nvSpPr>
        <p:spPr>
          <a:xfrm>
            <a:off x="777240" y="5230368"/>
            <a:ext cx="10637215" cy="822960"/>
          </a:xfrm>
          <a:prstGeom prst="rect">
            <a:avLst/>
          </a:prstGeom>
          <a:noFill/>
        </p:spPr>
        <p:txBody>
          <a:bodyPr wrap="square" anchor="t" lIns="0" rIns="0" tIns="0" bIns="0">
            <a:spAutoFit/>
          </a:bodyPr>
          <a:lstStyle/>
          <a:p>
            <a:pPr algn="l">
              <a:lnSpc>
                <a:spcPct val="135000"/>
              </a:lnSpc>
            </a:pPr>
            <a:r>
              <a:rPr sz="800" b="0">
                <a:solidFill>
                  <a:srgbClr val="5C6675"/>
                </a:solidFill>
                <a:latin typeface="Inter"/>
              </a:rPr>
              <a:t>Administration and audit: pbpartners, Steuerberater &amp; Wirtschaftsprüfer, Bonn. The hard cap of €50M sits deliberately below the strategy's capacity of &gt;€100M — capacity is capped to preserve the edge, not to gather assets. Terms are indicative and subject to the final offering documents, which prevail in all respects. Tax and regulatory treatment depend on individual circumstances.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